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7" r:id="rId7"/>
    <p:sldId id="263" r:id="rId8"/>
    <p:sldId id="264" r:id="rId9"/>
    <p:sldId id="265" r:id="rId10"/>
    <p:sldId id="266" r:id="rId11"/>
    <p:sldId id="279" r:id="rId12"/>
    <p:sldId id="280" r:id="rId13"/>
    <p:sldId id="282" r:id="rId14"/>
    <p:sldId id="271" r:id="rId15"/>
    <p:sldId id="273" r:id="rId16"/>
    <p:sldId id="274" r:id="rId17"/>
    <p:sldId id="276" r:id="rId18"/>
    <p:sldId id="277" r:id="rId19"/>
    <p:sldId id="278"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F83D948F-A59D-42C1-9BD5-9938F90C050B}" type="datetimeFigureOut">
              <a:rPr lang="uk-UA" smtClean="0"/>
              <a:t>07.01.2024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251343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83D948F-A59D-42C1-9BD5-9938F90C050B}" type="datetimeFigureOut">
              <a:rPr lang="uk-UA" smtClean="0"/>
              <a:t>07.01.2024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293228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83D948F-A59D-42C1-9BD5-9938F90C050B}" type="datetimeFigureOut">
              <a:rPr lang="uk-UA" smtClean="0"/>
              <a:t>07.01.2024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4E2A54-5D59-441F-B106-99DB42C9ABF9}"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600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83D948F-A59D-42C1-9BD5-9938F90C050B}" type="datetimeFigureOut">
              <a:rPr lang="uk-UA" smtClean="0"/>
              <a:t>07.01.2024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310713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83D948F-A59D-42C1-9BD5-9938F90C050B}" type="datetimeFigureOut">
              <a:rPr lang="uk-UA" smtClean="0"/>
              <a:t>07.01.2024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4E2A54-5D59-441F-B106-99DB42C9ABF9}"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679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83D948F-A59D-42C1-9BD5-9938F90C050B}" type="datetimeFigureOut">
              <a:rPr lang="uk-UA" smtClean="0"/>
              <a:t>07.01.2024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299053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83D948F-A59D-42C1-9BD5-9938F90C050B}" type="datetimeFigureOut">
              <a:rPr lang="uk-UA" smtClean="0"/>
              <a:t>07.01.2024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6272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83D948F-A59D-42C1-9BD5-9938F90C050B}" type="datetimeFigureOut">
              <a:rPr lang="uk-UA" smtClean="0"/>
              <a:t>07.01.2024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131317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83D948F-A59D-42C1-9BD5-9938F90C050B}" type="datetimeFigureOut">
              <a:rPr lang="uk-UA" smtClean="0"/>
              <a:t>07.01.2024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81757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83D948F-A59D-42C1-9BD5-9938F90C050B}" type="datetimeFigureOut">
              <a:rPr lang="uk-UA" smtClean="0"/>
              <a:t>07.01.2024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125203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F83D948F-A59D-42C1-9BD5-9938F90C050B}" type="datetimeFigureOut">
              <a:rPr lang="uk-UA" smtClean="0"/>
              <a:t>07.01.2024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6336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83D948F-A59D-42C1-9BD5-9938F90C050B}" type="datetimeFigureOut">
              <a:rPr lang="uk-UA" smtClean="0"/>
              <a:t>07.01.2024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244302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F83D948F-A59D-42C1-9BD5-9938F90C050B}" type="datetimeFigureOut">
              <a:rPr lang="uk-UA" smtClean="0"/>
              <a:t>07.01.2024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214519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D948F-A59D-42C1-9BD5-9938F90C050B}" type="datetimeFigureOut">
              <a:rPr lang="uk-UA" smtClean="0"/>
              <a:t>07.01.2024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73042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83D948F-A59D-42C1-9BD5-9938F90C050B}" type="datetimeFigureOut">
              <a:rPr lang="uk-UA" smtClean="0"/>
              <a:t>07.01.2024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116931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83D948F-A59D-42C1-9BD5-9938F90C050B}" type="datetimeFigureOut">
              <a:rPr lang="uk-UA" smtClean="0"/>
              <a:t>07.01.2024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4E2A54-5D59-441F-B106-99DB42C9ABF9}" type="slidenum">
              <a:rPr lang="uk-UA" smtClean="0"/>
              <a:t>‹№›</a:t>
            </a:fld>
            <a:endParaRPr lang="uk-UA"/>
          </a:p>
        </p:txBody>
      </p:sp>
    </p:spTree>
    <p:extLst>
      <p:ext uri="{BB962C8B-B14F-4D97-AF65-F5344CB8AC3E}">
        <p14:creationId xmlns:p14="http://schemas.microsoft.com/office/powerpoint/2010/main" val="345291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3D948F-A59D-42C1-9BD5-9938F90C050B}" type="datetimeFigureOut">
              <a:rPr lang="uk-UA" smtClean="0"/>
              <a:t>07.01.2024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4E2A54-5D59-441F-B106-99DB42C9ABF9}" type="slidenum">
              <a:rPr lang="uk-UA" smtClean="0"/>
              <a:t>‹№›</a:t>
            </a:fld>
            <a:endParaRPr lang="uk-UA"/>
          </a:p>
        </p:txBody>
      </p:sp>
    </p:spTree>
    <p:extLst>
      <p:ext uri="{BB962C8B-B14F-4D97-AF65-F5344CB8AC3E}">
        <p14:creationId xmlns:p14="http://schemas.microsoft.com/office/powerpoint/2010/main" val="388392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i.moroz@lntu.edu.u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49ECB-7872-4FAD-8B59-F0E2B576DCFE}"/>
              </a:ext>
            </a:extLst>
          </p:cNvPr>
          <p:cNvSpPr>
            <a:spLocks noGrp="1"/>
          </p:cNvSpPr>
          <p:nvPr>
            <p:ph type="ctrTitle"/>
          </p:nvPr>
        </p:nvSpPr>
        <p:spPr>
          <a:xfrm>
            <a:off x="1524000" y="1122363"/>
            <a:ext cx="9144000" cy="3160388"/>
          </a:xfrm>
        </p:spPr>
        <p:txBody>
          <a:bodyPr>
            <a:noAutofit/>
          </a:bodyPr>
          <a:lstStyle/>
          <a:p>
            <a:pPr algn="ctr"/>
            <a:br>
              <a:rPr lang="uk-UA" sz="11000" b="1" dirty="0"/>
            </a:br>
            <a:br>
              <a:rPr lang="uk-UA" sz="11000" b="1" dirty="0"/>
            </a:br>
            <a:br>
              <a:rPr lang="uk-UA" sz="11000" b="1" dirty="0"/>
            </a:br>
            <a:r>
              <a:rPr lang="uk-UA" sz="9000" b="1" dirty="0"/>
              <a:t>Сучасні освітні тренди</a:t>
            </a:r>
          </a:p>
        </p:txBody>
      </p:sp>
      <p:sp>
        <p:nvSpPr>
          <p:cNvPr id="3" name="Підзаголовок 2">
            <a:extLst>
              <a:ext uri="{FF2B5EF4-FFF2-40B4-BE49-F238E27FC236}">
                <a16:creationId xmlns:a16="http://schemas.microsoft.com/office/drawing/2014/main" id="{3D8F7C67-0971-4186-AC92-5EC35D786C3D}"/>
              </a:ext>
            </a:extLst>
          </p:cNvPr>
          <p:cNvSpPr>
            <a:spLocks noGrp="1"/>
          </p:cNvSpPr>
          <p:nvPr>
            <p:ph type="subTitle" idx="1"/>
          </p:nvPr>
        </p:nvSpPr>
        <p:spPr>
          <a:xfrm>
            <a:off x="1524000" y="4954554"/>
            <a:ext cx="9144000" cy="1464907"/>
          </a:xfrm>
        </p:spPr>
        <p:txBody>
          <a:bodyPr>
            <a:normAutofit/>
          </a:bodyPr>
          <a:lstStyle/>
          <a:p>
            <a:pPr algn="r"/>
            <a:r>
              <a:rPr lang="uk-UA" dirty="0"/>
              <a:t> Мальований В.В.</a:t>
            </a:r>
          </a:p>
          <a:p>
            <a:pPr algn="ctr"/>
            <a:r>
              <a:rPr lang="uk-UA" dirty="0"/>
              <a:t>Жовтень 2023</a:t>
            </a:r>
          </a:p>
        </p:txBody>
      </p:sp>
    </p:spTree>
    <p:extLst>
      <p:ext uri="{BB962C8B-B14F-4D97-AF65-F5344CB8AC3E}">
        <p14:creationId xmlns:p14="http://schemas.microsoft.com/office/powerpoint/2010/main" val="104597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F0CF66-2A02-4E51-9752-84C3EAF64570}"/>
              </a:ext>
            </a:extLst>
          </p:cNvPr>
          <p:cNvSpPr>
            <a:spLocks noGrp="1"/>
          </p:cNvSpPr>
          <p:nvPr>
            <p:ph type="title"/>
          </p:nvPr>
        </p:nvSpPr>
        <p:spPr/>
        <p:txBody>
          <a:bodyPr>
            <a:normAutofit/>
          </a:bodyPr>
          <a:lstStyle/>
          <a:p>
            <a:pPr algn="ctr"/>
            <a:r>
              <a:rPr lang="uk-UA" sz="4400" b="1" dirty="0">
                <a:solidFill>
                  <a:srgbClr val="252A3D"/>
                </a:solidFill>
                <a:effectLst/>
                <a:latin typeface="Lato" panose="020F0502020204030203" pitchFamily="34" charset="0"/>
                <a:ea typeface="Times New Roman" panose="02020603050405020304" pitchFamily="18" charset="0"/>
                <a:cs typeface="Times New Roman" panose="02020603050405020304" pitchFamily="18" charset="0"/>
              </a:rPr>
              <a:t>Чому STEM-освіта актуальна</a:t>
            </a:r>
            <a:endParaRPr lang="uk-UA" dirty="0"/>
          </a:p>
        </p:txBody>
      </p:sp>
      <p:sp>
        <p:nvSpPr>
          <p:cNvPr id="3" name="Місце для вмісту 2">
            <a:extLst>
              <a:ext uri="{FF2B5EF4-FFF2-40B4-BE49-F238E27FC236}">
                <a16:creationId xmlns:a16="http://schemas.microsoft.com/office/drawing/2014/main" id="{83AC2F5E-70E7-4F48-8262-6D4DD64EBBA1}"/>
              </a:ext>
            </a:extLst>
          </p:cNvPr>
          <p:cNvSpPr>
            <a:spLocks noGrp="1"/>
          </p:cNvSpPr>
          <p:nvPr>
            <p:ph idx="1"/>
          </p:nvPr>
        </p:nvSpPr>
        <p:spPr>
          <a:xfrm>
            <a:off x="2188564" y="1708879"/>
            <a:ext cx="9316048" cy="4202343"/>
          </a:xfrm>
        </p:spPr>
        <p:txBody>
          <a:bodyPr>
            <a:normAutofit/>
          </a:bodyPr>
          <a:lstStyle/>
          <a:p>
            <a:r>
              <a:rPr lang="uk-UA" sz="2800" dirty="0">
                <a:latin typeface="Arial" panose="020B0604020202020204" pitchFamily="34" charset="0"/>
                <a:cs typeface="Arial" panose="020B0604020202020204" pitchFamily="34" charset="0"/>
              </a:rPr>
              <a:t>Через швидкий розвиток технологій призводить до того, що найбільш затребуваними спеціалістами стають представники в дослідженні високих технологій, інженери, ІТ-спеціалісти тощо.</a:t>
            </a:r>
          </a:p>
          <a:p>
            <a:r>
              <a:rPr lang="uk-UA" sz="2800" dirty="0">
                <a:latin typeface="Arial" panose="020B0604020202020204" pitchFamily="34" charset="0"/>
                <a:cs typeface="Arial" panose="020B0604020202020204" pitchFamily="34" charset="0"/>
              </a:rPr>
              <a:t>Враховуючи світові тенденції, в майбутньому вплив високих технологій зростатиме, будуть розвиватися технології, що пов’язують різні галузі природничих наук</a:t>
            </a:r>
          </a:p>
        </p:txBody>
      </p:sp>
    </p:spTree>
    <p:extLst>
      <p:ext uri="{BB962C8B-B14F-4D97-AF65-F5344CB8AC3E}">
        <p14:creationId xmlns:p14="http://schemas.microsoft.com/office/powerpoint/2010/main" val="328577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DB9B16-9EB6-4049-9924-9F6DBE7B7DBB}"/>
              </a:ext>
            </a:extLst>
          </p:cNvPr>
          <p:cNvSpPr>
            <a:spLocks noGrp="1"/>
          </p:cNvSpPr>
          <p:nvPr>
            <p:ph type="title"/>
          </p:nvPr>
        </p:nvSpPr>
        <p:spPr>
          <a:xfrm>
            <a:off x="1768839" y="624110"/>
            <a:ext cx="9735773" cy="844926"/>
          </a:xfrm>
        </p:spPr>
        <p:txBody>
          <a:bodyPr>
            <a:normAutofit/>
          </a:bodyPr>
          <a:lstStyle/>
          <a:p>
            <a:r>
              <a:rPr lang="uk-UA" sz="4800" b="1" dirty="0">
                <a:latin typeface="Times New Roman" pitchFamily="18" charset="0"/>
                <a:cs typeface="Times New Roman" pitchFamily="18" charset="0"/>
              </a:rPr>
              <a:t>Що </a:t>
            </a:r>
            <a:r>
              <a:rPr lang="en-US" sz="4800" b="1" dirty="0">
                <a:latin typeface="Times New Roman" pitchFamily="18" charset="0"/>
                <a:cs typeface="Times New Roman" pitchFamily="18" charset="0"/>
              </a:rPr>
              <a:t>STEM</a:t>
            </a:r>
            <a:r>
              <a:rPr lang="uk-UA" sz="4800" b="1" dirty="0">
                <a:latin typeface="Times New Roman" pitchFamily="18" charset="0"/>
                <a:cs typeface="Times New Roman" pitchFamily="18" charset="0"/>
              </a:rPr>
              <a:t>- освіта передбачає?</a:t>
            </a:r>
            <a:endParaRPr lang="uk-UA" sz="4800" dirty="0"/>
          </a:p>
        </p:txBody>
      </p:sp>
      <p:sp>
        <p:nvSpPr>
          <p:cNvPr id="3" name="Місце для вмісту 2">
            <a:extLst>
              <a:ext uri="{FF2B5EF4-FFF2-40B4-BE49-F238E27FC236}">
                <a16:creationId xmlns:a16="http://schemas.microsoft.com/office/drawing/2014/main" id="{C35683C6-523E-4FCD-84B5-4528C6E2693E}"/>
              </a:ext>
            </a:extLst>
          </p:cNvPr>
          <p:cNvSpPr>
            <a:spLocks noGrp="1"/>
          </p:cNvSpPr>
          <p:nvPr>
            <p:ph idx="1"/>
          </p:nvPr>
        </p:nvSpPr>
        <p:spPr/>
        <p:txBody>
          <a:bodyPr>
            <a:noAutofit/>
          </a:bodyPr>
          <a:lstStyle/>
          <a:p>
            <a:pPr algn="ctr"/>
            <a:r>
              <a:rPr lang="uk-UA" sz="3600" b="1" dirty="0">
                <a:solidFill>
                  <a:srgbClr val="FF0000"/>
                </a:solidFill>
                <a:latin typeface="Arial" panose="020B0604020202020204" pitchFamily="34" charset="0"/>
                <a:cs typeface="Arial" panose="020B0604020202020204" pitchFamily="34" charset="0"/>
              </a:rPr>
              <a:t>Інтеграція</a:t>
            </a:r>
          </a:p>
          <a:p>
            <a:pPr algn="ctr"/>
            <a:r>
              <a:rPr lang="uk-UA" sz="3600" b="1" dirty="0">
                <a:solidFill>
                  <a:srgbClr val="C00000"/>
                </a:solidFill>
                <a:latin typeface="Arial" panose="020B0604020202020204" pitchFamily="34" charset="0"/>
                <a:cs typeface="Arial" panose="020B0604020202020204" pitchFamily="34" charset="0"/>
              </a:rPr>
              <a:t>Комунікація</a:t>
            </a:r>
          </a:p>
          <a:p>
            <a:pPr algn="ctr"/>
            <a:r>
              <a:rPr lang="uk-UA" sz="3600" b="1" dirty="0">
                <a:solidFill>
                  <a:schemeClr val="accent3">
                    <a:lumMod val="75000"/>
                  </a:schemeClr>
                </a:solidFill>
                <a:latin typeface="Arial" panose="020B0604020202020204" pitchFamily="34" charset="0"/>
                <a:cs typeface="Arial" panose="020B0604020202020204" pitchFamily="34" charset="0"/>
              </a:rPr>
              <a:t>Проведення досліджень</a:t>
            </a:r>
          </a:p>
          <a:p>
            <a:pPr algn="ctr"/>
            <a:r>
              <a:rPr lang="uk-UA" sz="3600" b="1" dirty="0">
                <a:solidFill>
                  <a:srgbClr val="7030A0"/>
                </a:solidFill>
                <a:latin typeface="Arial" panose="020B0604020202020204" pitchFamily="34" charset="0"/>
                <a:cs typeface="Arial" panose="020B0604020202020204" pitchFamily="34" charset="0"/>
              </a:rPr>
              <a:t>Розв’язання проблем </a:t>
            </a:r>
          </a:p>
          <a:p>
            <a:pPr algn="ctr"/>
            <a:r>
              <a:rPr lang="uk-UA" sz="3600" b="1" dirty="0">
                <a:solidFill>
                  <a:schemeClr val="accent2">
                    <a:lumMod val="75000"/>
                  </a:schemeClr>
                </a:solidFill>
                <a:latin typeface="Arial" panose="020B0604020202020204" pitchFamily="34" charset="0"/>
                <a:cs typeface="Arial" panose="020B0604020202020204" pitchFamily="34" charset="0"/>
              </a:rPr>
              <a:t>Критичне мислення</a:t>
            </a:r>
          </a:p>
          <a:p>
            <a:pPr algn="ctr"/>
            <a:r>
              <a:rPr lang="uk-UA" sz="3600" b="1" dirty="0">
                <a:solidFill>
                  <a:schemeClr val="accent1">
                    <a:lumMod val="50000"/>
                  </a:schemeClr>
                </a:solidFill>
                <a:latin typeface="Arial" panose="020B0604020202020204" pitchFamily="34" charset="0"/>
                <a:cs typeface="Arial" panose="020B0604020202020204" pitchFamily="34" charset="0"/>
              </a:rPr>
              <a:t>Креативність</a:t>
            </a:r>
            <a:endParaRPr lang="uk-U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69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FA1A6CC-0B5A-49D5-A3A7-9467453F9334}"/>
              </a:ext>
            </a:extLst>
          </p:cNvPr>
          <p:cNvSpPr>
            <a:spLocks noGrp="1"/>
          </p:cNvSpPr>
          <p:nvPr>
            <p:ph type="title" idx="4294967295"/>
          </p:nvPr>
        </p:nvSpPr>
        <p:spPr>
          <a:xfrm>
            <a:off x="1499016" y="344774"/>
            <a:ext cx="10692984" cy="5846163"/>
          </a:xfrm>
        </p:spPr>
        <p:txBody>
          <a:bodyPr>
            <a:normAutofit/>
          </a:bodyPr>
          <a:lstStyle/>
          <a:p>
            <a:r>
              <a:rPr lang="uk-UA" sz="4000" b="1" dirty="0" err="1">
                <a:solidFill>
                  <a:schemeClr val="bg1"/>
                </a:solidFill>
                <a:latin typeface="Times New Roman" pitchFamily="18" charset="0"/>
                <a:cs typeface="Times New Roman" pitchFamily="18" charset="0"/>
              </a:rPr>
              <a:t>ООтже</a:t>
            </a:r>
            <a:r>
              <a:rPr lang="uk-UA" sz="4000" b="1" dirty="0">
                <a:solidFill>
                  <a:schemeClr val="bg1"/>
                </a:solidFill>
                <a:latin typeface="Times New Roman" pitchFamily="18" charset="0"/>
                <a:cs typeface="Times New Roman" pitchFamily="18" charset="0"/>
              </a:rPr>
              <a:t>, </a:t>
            </a:r>
            <a:r>
              <a:rPr lang="en-US" sz="4000" b="1" dirty="0">
                <a:solidFill>
                  <a:schemeClr val="bg1"/>
                </a:solidFill>
                <a:latin typeface="Times New Roman" pitchFamily="18" charset="0"/>
                <a:cs typeface="Times New Roman" pitchFamily="18" charset="0"/>
              </a:rPr>
              <a:t>STEM</a:t>
            </a:r>
            <a:r>
              <a:rPr lang="uk-UA" sz="4000" b="1" dirty="0">
                <a:solidFill>
                  <a:schemeClr val="bg1"/>
                </a:solidFill>
                <a:latin typeface="Times New Roman" pitchFamily="18" charset="0"/>
                <a:cs typeface="Times New Roman" pitchFamily="18" charset="0"/>
              </a:rPr>
              <a:t> – це підготовка учнів до то</a:t>
            </a:r>
            <a:r>
              <a:rPr lang="en-US" sz="4000" b="1" dirty="0">
                <a:latin typeface="Times New Roman" pitchFamily="18" charset="0"/>
                <a:cs typeface="Times New Roman" pitchFamily="18" charset="0"/>
              </a:rPr>
              <a:t> </a:t>
            </a:r>
            <a:br>
              <a:rPr lang="uk-UA" sz="4000" b="1" dirty="0">
                <a:latin typeface="Times New Roman" pitchFamily="18" charset="0"/>
                <a:cs typeface="Times New Roman" pitchFamily="18" charset="0"/>
              </a:rPr>
            </a:br>
            <a:r>
              <a:rPr lang="en-US" sz="6000" b="1" dirty="0">
                <a:latin typeface="Times New Roman" pitchFamily="18" charset="0"/>
                <a:cs typeface="Times New Roman" pitchFamily="18" charset="0"/>
              </a:rPr>
              <a:t>STEM </a:t>
            </a:r>
            <a:r>
              <a:rPr lang="uk-UA" sz="6000" b="1" dirty="0">
                <a:latin typeface="Times New Roman" pitchFamily="18" charset="0"/>
                <a:cs typeface="Times New Roman" pitchFamily="18" charset="0"/>
              </a:rPr>
              <a:t>фактично підготовка </a:t>
            </a:r>
            <a:r>
              <a:rPr lang="uk-UA" sz="6000" b="1" dirty="0">
                <a:solidFill>
                  <a:schemeClr val="tx1"/>
                </a:solidFill>
                <a:latin typeface="Times New Roman" pitchFamily="18" charset="0"/>
                <a:cs typeface="Times New Roman" pitchFamily="18" charset="0"/>
              </a:rPr>
              <a:t>учнів до майбутнього і воно напряму залежить від внеску </a:t>
            </a:r>
            <a:r>
              <a:rPr lang="uk-UA" sz="6000" b="1" dirty="0" err="1">
                <a:solidFill>
                  <a:schemeClr val="tx1"/>
                </a:solidFill>
                <a:latin typeface="Times New Roman" pitchFamily="18" charset="0"/>
                <a:cs typeface="Times New Roman" pitchFamily="18" charset="0"/>
              </a:rPr>
              <a:t>нащої</a:t>
            </a:r>
            <a:r>
              <a:rPr lang="uk-UA" sz="6000" b="1" dirty="0">
                <a:solidFill>
                  <a:schemeClr val="tx1"/>
                </a:solidFill>
                <a:latin typeface="Times New Roman" pitchFamily="18" charset="0"/>
                <a:cs typeface="Times New Roman" pitchFamily="18" charset="0"/>
              </a:rPr>
              <a:t> освітньої системи</a:t>
            </a:r>
            <a:r>
              <a:rPr lang="uk-UA" sz="4000" b="1" dirty="0">
                <a:solidFill>
                  <a:schemeClr val="tx1"/>
                </a:solidFill>
                <a:latin typeface="Times New Roman" pitchFamily="18" charset="0"/>
                <a:cs typeface="Times New Roman" pitchFamily="18" charset="0"/>
              </a:rPr>
              <a:t>. </a:t>
            </a:r>
            <a:br>
              <a:rPr lang="ru-RU" sz="4000" b="1" dirty="0">
                <a:solidFill>
                  <a:schemeClr val="tx1"/>
                </a:solidFill>
                <a:latin typeface="Times New Roman" pitchFamily="18" charset="0"/>
                <a:cs typeface="Times New Roman" pitchFamily="18" charset="0"/>
              </a:rPr>
            </a:br>
            <a:endParaRPr lang="uk-UA" dirty="0">
              <a:solidFill>
                <a:schemeClr val="tx1"/>
              </a:solidFill>
            </a:endParaRPr>
          </a:p>
        </p:txBody>
      </p:sp>
    </p:spTree>
    <p:extLst>
      <p:ext uri="{BB962C8B-B14F-4D97-AF65-F5344CB8AC3E}">
        <p14:creationId xmlns:p14="http://schemas.microsoft.com/office/powerpoint/2010/main" val="45677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B83121-B3CD-4450-AACF-9EF1C7B11051}"/>
              </a:ext>
            </a:extLst>
          </p:cNvPr>
          <p:cNvSpPr>
            <a:spLocks noGrp="1"/>
          </p:cNvSpPr>
          <p:nvPr>
            <p:ph type="title"/>
          </p:nvPr>
        </p:nvSpPr>
        <p:spPr>
          <a:xfrm>
            <a:off x="1543987" y="624110"/>
            <a:ext cx="12082072" cy="1280890"/>
          </a:xfrm>
        </p:spPr>
        <p:txBody>
          <a:bodyPr/>
          <a:lstStyle/>
          <a:p>
            <a:pPr algn="ctr"/>
            <a:r>
              <a:rPr lang="uk-UA" sz="3600" b="1" dirty="0">
                <a:solidFill>
                  <a:srgbClr val="252A3D"/>
                </a:solidFill>
                <a:effectLst/>
                <a:latin typeface="Lato" panose="020F0502020204030203" pitchFamily="34" charset="0"/>
                <a:ea typeface="Times New Roman" panose="02020603050405020304" pitchFamily="18" charset="0"/>
                <a:cs typeface="Times New Roman" panose="02020603050405020304" pitchFamily="18" charset="0"/>
              </a:rPr>
              <a:t>Порівняння STEM підходу та традиційного</a:t>
            </a:r>
            <a:endParaRPr lang="uk-UA" dirty="0"/>
          </a:p>
        </p:txBody>
      </p:sp>
      <p:pic>
        <p:nvPicPr>
          <p:cNvPr id="5" name="Місце для вмісту 4">
            <a:extLst>
              <a:ext uri="{FF2B5EF4-FFF2-40B4-BE49-F238E27FC236}">
                <a16:creationId xmlns:a16="http://schemas.microsoft.com/office/drawing/2014/main" id="{BEC514E7-CDA0-45F3-82CB-EC64AA2C32C5}"/>
              </a:ext>
            </a:extLst>
          </p:cNvPr>
          <p:cNvPicPr>
            <a:picLocks noGrp="1" noChangeAspect="1"/>
          </p:cNvPicPr>
          <p:nvPr>
            <p:ph idx="1"/>
          </p:nvPr>
        </p:nvPicPr>
        <p:blipFill>
          <a:blip r:embed="rId2"/>
          <a:stretch>
            <a:fillRect/>
          </a:stretch>
        </p:blipFill>
        <p:spPr>
          <a:xfrm>
            <a:off x="1873771" y="1401527"/>
            <a:ext cx="11602386" cy="5294291"/>
          </a:xfrm>
        </p:spPr>
      </p:pic>
    </p:spTree>
    <p:extLst>
      <p:ext uri="{BB962C8B-B14F-4D97-AF65-F5344CB8AC3E}">
        <p14:creationId xmlns:p14="http://schemas.microsoft.com/office/powerpoint/2010/main" val="36541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A1CC2B-3DEF-4243-A5E3-B1C65548091F}"/>
              </a:ext>
            </a:extLst>
          </p:cNvPr>
          <p:cNvSpPr>
            <a:spLocks noGrp="1"/>
          </p:cNvSpPr>
          <p:nvPr>
            <p:ph type="title"/>
          </p:nvPr>
        </p:nvSpPr>
        <p:spPr/>
        <p:txBody>
          <a:bodyPr>
            <a:normAutofit/>
          </a:bodyPr>
          <a:lstStyle/>
          <a:p>
            <a:pPr algn="ctr"/>
            <a:r>
              <a:rPr lang="uk-UA" sz="4400" b="1" dirty="0">
                <a:solidFill>
                  <a:srgbClr val="252A3D"/>
                </a:solidFill>
                <a:effectLst/>
                <a:latin typeface="Lato" panose="020F0502020204030203" pitchFamily="34" charset="0"/>
                <a:ea typeface="Times New Roman" panose="02020603050405020304" pitchFamily="18" charset="0"/>
                <a:cs typeface="Times New Roman" panose="02020603050405020304" pitchFamily="18" charset="0"/>
              </a:rPr>
              <a:t>Елементи STEM навчання</a:t>
            </a:r>
            <a:endParaRPr lang="uk-UA" dirty="0"/>
          </a:p>
        </p:txBody>
      </p:sp>
      <p:sp>
        <p:nvSpPr>
          <p:cNvPr id="3" name="Місце для вмісту 2">
            <a:extLst>
              <a:ext uri="{FF2B5EF4-FFF2-40B4-BE49-F238E27FC236}">
                <a16:creationId xmlns:a16="http://schemas.microsoft.com/office/drawing/2014/main" id="{2ACDA203-ADDD-4931-A2AE-C4627E6EBD17}"/>
              </a:ext>
            </a:extLst>
          </p:cNvPr>
          <p:cNvSpPr>
            <a:spLocks noGrp="1"/>
          </p:cNvSpPr>
          <p:nvPr>
            <p:ph idx="1"/>
          </p:nvPr>
        </p:nvSpPr>
        <p:spPr>
          <a:xfrm>
            <a:off x="2589212" y="1798820"/>
            <a:ext cx="8915400" cy="4112402"/>
          </a:xfrm>
        </p:spPr>
        <p:txBody>
          <a:bodyPr/>
          <a:lstStyle/>
          <a:p>
            <a:r>
              <a:rPr lang="uk-UA" sz="5400" dirty="0"/>
              <a:t>Інтеграція</a:t>
            </a:r>
          </a:p>
          <a:p>
            <a:r>
              <a:rPr lang="uk-UA" sz="5400" dirty="0"/>
              <a:t>ІКТ –технології</a:t>
            </a:r>
          </a:p>
          <a:p>
            <a:r>
              <a:rPr lang="uk-UA" sz="5400" dirty="0"/>
              <a:t>Змішане навчання</a:t>
            </a:r>
          </a:p>
          <a:p>
            <a:r>
              <a:rPr lang="uk-UA" sz="5400" dirty="0"/>
              <a:t>Дослідницькі проекти</a:t>
            </a:r>
          </a:p>
          <a:p>
            <a:pPr marL="0" indent="0">
              <a:buNone/>
            </a:pPr>
            <a:endParaRPr lang="uk-UA" dirty="0"/>
          </a:p>
        </p:txBody>
      </p:sp>
    </p:spTree>
    <p:extLst>
      <p:ext uri="{BB962C8B-B14F-4D97-AF65-F5344CB8AC3E}">
        <p14:creationId xmlns:p14="http://schemas.microsoft.com/office/powerpoint/2010/main" val="9354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9DDCB2-7494-4D64-BB0A-349DB62B5A1A}"/>
              </a:ext>
            </a:extLst>
          </p:cNvPr>
          <p:cNvSpPr>
            <a:spLocks noGrp="1"/>
          </p:cNvSpPr>
          <p:nvPr>
            <p:ph type="title"/>
          </p:nvPr>
        </p:nvSpPr>
        <p:spPr>
          <a:xfrm>
            <a:off x="838200" y="365126"/>
            <a:ext cx="10515600" cy="717226"/>
          </a:xfrm>
        </p:spPr>
        <p:txBody>
          <a:bodyPr>
            <a:normAutofit fontScale="90000"/>
          </a:bodyPr>
          <a:lstStyle/>
          <a:p>
            <a:pPr algn="ctr"/>
            <a:r>
              <a:rPr lang="uk-UA" sz="4400" b="1" dirty="0">
                <a:solidFill>
                  <a:srgbClr val="333333"/>
                </a:solidFill>
                <a:effectLst/>
                <a:latin typeface="Arial" panose="020B0604020202020204" pitchFamily="34" charset="0"/>
                <a:ea typeface="Times New Roman" panose="02020603050405020304" pitchFamily="18" charset="0"/>
              </a:rPr>
              <a:t>STEAM-освіта при вивченні хімії</a:t>
            </a:r>
            <a:endParaRPr lang="uk-UA" dirty="0"/>
          </a:p>
        </p:txBody>
      </p:sp>
      <p:sp>
        <p:nvSpPr>
          <p:cNvPr id="3" name="Місце для вмісту 2">
            <a:extLst>
              <a:ext uri="{FF2B5EF4-FFF2-40B4-BE49-F238E27FC236}">
                <a16:creationId xmlns:a16="http://schemas.microsoft.com/office/drawing/2014/main" id="{89934BC6-E814-43E6-8DEF-82293CD7329B}"/>
              </a:ext>
            </a:extLst>
          </p:cNvPr>
          <p:cNvSpPr>
            <a:spLocks noGrp="1"/>
          </p:cNvSpPr>
          <p:nvPr>
            <p:ph idx="1"/>
          </p:nvPr>
        </p:nvSpPr>
        <p:spPr>
          <a:xfrm>
            <a:off x="838200" y="1268962"/>
            <a:ext cx="10515600" cy="5223911"/>
          </a:xfrm>
        </p:spPr>
        <p:txBody>
          <a:bodyPr>
            <a:normAutofit lnSpcReduction="10000"/>
          </a:bodyPr>
          <a:lstStyle/>
          <a:p>
            <a:pPr marL="342900" lvl="0" indent="-342900">
              <a:lnSpc>
                <a:spcPts val="1425"/>
              </a:lnSpc>
              <a:spcAft>
                <a:spcPts val="750"/>
              </a:spcAft>
              <a:buSzPts val="1000"/>
              <a:buFont typeface="Symbol" panose="05050102010706020507" pitchFamily="18" charset="2"/>
              <a:buChar char=""/>
            </a:pP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У сучасному світі зростає попит на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фахiвцiв</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таких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спецiальностей</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як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iнженери-хiміки</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аналiтики</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комп’ютерних систем,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робототехнiки</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iнженери</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ядерної медицини, тощо. I без STEM-</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освiти</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в цьому не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обiйтися</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Під час упровадження STEM-</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освiти</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в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учнiв</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розвиваються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здiбностi</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до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дослiдницької</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аналiтичної</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роботи, експерименту,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порiвняння</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та критичного мислення.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425"/>
              </a:lnSpc>
              <a:spcAft>
                <a:spcPts val="750"/>
              </a:spcAft>
              <a:buSzPts val="1000"/>
              <a:buFont typeface="Symbol" panose="05050102010706020507" pitchFamily="18" charset="2"/>
              <a:buChar char=""/>
            </a:pP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У пошуково-</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дослiдницькiй</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дiяльностi</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пiд</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контролем вчителя формується низка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компетентностей</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таких як:</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iнноваційнiсть</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uk-U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математична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компетентнiсть</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uk-U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компетентностi</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у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галузi</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природничих наук,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технiки</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i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технологiї</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uk-U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екологiчна</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компетентнiсть</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uk-U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навчання впродовж життя;</a:t>
            </a:r>
            <a:endParaRPr lang="uk-U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пiдприємливiсть</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та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фiнансова</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грамотнiсть</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uk-U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культурна </a:t>
            </a:r>
            <a:r>
              <a:rPr lang="uk-UA"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компетентнiсть</a:t>
            </a:r>
            <a:r>
              <a:rPr lang="uk-UA"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uk-U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410741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C1A42B-C298-4108-B4D7-EEC3708BDCF2}"/>
              </a:ext>
            </a:extLst>
          </p:cNvPr>
          <p:cNvSpPr>
            <a:spLocks noGrp="1"/>
          </p:cNvSpPr>
          <p:nvPr>
            <p:ph type="title"/>
          </p:nvPr>
        </p:nvSpPr>
        <p:spPr>
          <a:xfrm flipV="1">
            <a:off x="2592925" y="-503854"/>
            <a:ext cx="8911687" cy="83975"/>
          </a:xfrm>
        </p:spPr>
        <p:txBody>
          <a:bodyPr>
            <a:normAutofit fontScale="90000"/>
          </a:bodyPr>
          <a:lstStyle/>
          <a:p>
            <a:endParaRPr lang="uk-UA" dirty="0"/>
          </a:p>
        </p:txBody>
      </p:sp>
      <p:sp>
        <p:nvSpPr>
          <p:cNvPr id="3" name="Місце для вмісту 2">
            <a:extLst>
              <a:ext uri="{FF2B5EF4-FFF2-40B4-BE49-F238E27FC236}">
                <a16:creationId xmlns:a16="http://schemas.microsoft.com/office/drawing/2014/main" id="{D79CF136-B8D5-46C0-9657-CD6DE477119A}"/>
              </a:ext>
            </a:extLst>
          </p:cNvPr>
          <p:cNvSpPr>
            <a:spLocks noGrp="1"/>
          </p:cNvSpPr>
          <p:nvPr>
            <p:ph idx="1"/>
          </p:nvPr>
        </p:nvSpPr>
        <p:spPr/>
        <p:txBody>
          <a:bodyPr>
            <a:normAutofit/>
          </a:bodyPr>
          <a:lstStyle/>
          <a:p>
            <a:r>
              <a:rPr lang="uk-UA" sz="3200" b="1" dirty="0">
                <a:latin typeface="Arial" panose="020B0604020202020204" pitchFamily="34" charset="0"/>
                <a:cs typeface="Arial" panose="020B0604020202020204" pitchFamily="34" charset="0"/>
              </a:rPr>
              <a:t>Отже, </a:t>
            </a:r>
            <a:r>
              <a:rPr lang="uk-UA"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STEAM урок – не просто урок з сучасними приладами, освітньою лабораторією, іншим обладнанням.</a:t>
            </a:r>
          </a:p>
          <a:p>
            <a:r>
              <a:rPr lang="uk-UA" sz="3200" b="1" dirty="0">
                <a:solidFill>
                  <a:srgbClr val="333333"/>
                </a:solidFill>
                <a:latin typeface="Arial" panose="020B0604020202020204" pitchFamily="34" charset="0"/>
                <a:cs typeface="Arial" panose="020B0604020202020204" pitchFamily="34" charset="0"/>
              </a:rPr>
              <a:t>У підсумку ми повинні планувати конкретних продукт: виріб, </a:t>
            </a:r>
            <a:r>
              <a:rPr lang="uk-UA" sz="3200" b="1" dirty="0" err="1">
                <a:solidFill>
                  <a:srgbClr val="333333"/>
                </a:solidFill>
                <a:latin typeface="Arial" panose="020B0604020202020204" pitchFamily="34" charset="0"/>
                <a:cs typeface="Arial" panose="020B0604020202020204" pitchFamily="34" charset="0"/>
              </a:rPr>
              <a:t>проєкт</a:t>
            </a:r>
            <a:r>
              <a:rPr lang="uk-UA" sz="3200" b="1" dirty="0">
                <a:solidFill>
                  <a:srgbClr val="333333"/>
                </a:solidFill>
                <a:latin typeface="Arial" panose="020B0604020202020204" pitchFamily="34" charset="0"/>
                <a:cs typeface="Arial" panose="020B0604020202020204" pitchFamily="34" charset="0"/>
              </a:rPr>
              <a:t>, міні –дослідження тощо</a:t>
            </a:r>
            <a:endParaRPr lang="uk-U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24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Фрагмент </a:t>
            </a:r>
            <a:r>
              <a:rPr lang="ru-RU" dirty="0" err="1"/>
              <a:t>учнівського</a:t>
            </a:r>
            <a:r>
              <a:rPr lang="ru-RU" dirty="0"/>
              <a:t> </a:t>
            </a:r>
            <a:r>
              <a:rPr lang="ru-RU" dirty="0" err="1"/>
              <a:t>екологічного</a:t>
            </a:r>
            <a:r>
              <a:rPr lang="ru-RU" dirty="0"/>
              <a:t> </a:t>
            </a:r>
            <a:r>
              <a:rPr lang="ru-RU" dirty="0" err="1"/>
              <a:t>проєкту</a:t>
            </a:r>
            <a:endParaRPr lang="ru-RU" dirty="0"/>
          </a:p>
        </p:txBody>
      </p:sp>
      <p:sp>
        <p:nvSpPr>
          <p:cNvPr id="3" name="Місце для тексту 2">
            <a:extLst>
              <a:ext uri="{FF2B5EF4-FFF2-40B4-BE49-F238E27FC236}">
                <a16:creationId xmlns:a16="http://schemas.microsoft.com/office/drawing/2014/main" id="{C2431226-A42D-43B3-8E3E-47D35021FDFF}"/>
              </a:ext>
            </a:extLst>
          </p:cNvPr>
          <p:cNvSpPr>
            <a:spLocks noGrp="1"/>
          </p:cNvSpPr>
          <p:nvPr>
            <p:ph type="body" idx="1"/>
          </p:nvPr>
        </p:nvSpPr>
        <p:spPr>
          <a:xfrm>
            <a:off x="839788" y="1681163"/>
            <a:ext cx="5157787" cy="100984"/>
          </a:xfrm>
        </p:spPr>
        <p:txBody>
          <a:bodyPr>
            <a:normAutofit fontScale="25000" lnSpcReduction="20000"/>
          </a:bodyPr>
          <a:lstStyle/>
          <a:p>
            <a:endParaRPr lang="uk-UA" dirty="0"/>
          </a:p>
        </p:txBody>
      </p:sp>
      <p:pic>
        <p:nvPicPr>
          <p:cNvPr id="10" name="Содержимое 9" descr="Карта.png"/>
          <p:cNvPicPr>
            <a:picLocks noGrp="1" noChangeAspect="1"/>
          </p:cNvPicPr>
          <p:nvPr>
            <p:ph sz="half" idx="2"/>
          </p:nvPr>
        </p:nvPicPr>
        <p:blipFill>
          <a:blip r:embed="rId2"/>
          <a:stretch>
            <a:fillRect/>
          </a:stretch>
        </p:blipFill>
        <p:spPr>
          <a:xfrm>
            <a:off x="1001163" y="1912776"/>
            <a:ext cx="4246894" cy="4276887"/>
          </a:xfrm>
        </p:spPr>
      </p:pic>
      <p:sp>
        <p:nvSpPr>
          <p:cNvPr id="4" name="Місце для тексту 3">
            <a:extLst>
              <a:ext uri="{FF2B5EF4-FFF2-40B4-BE49-F238E27FC236}">
                <a16:creationId xmlns:a16="http://schemas.microsoft.com/office/drawing/2014/main" id="{E77D39B2-D932-45F1-AA54-189FE799AABB}"/>
              </a:ext>
            </a:extLst>
          </p:cNvPr>
          <p:cNvSpPr>
            <a:spLocks noGrp="1"/>
          </p:cNvSpPr>
          <p:nvPr>
            <p:ph type="body" sz="quarter" idx="3"/>
          </p:nvPr>
        </p:nvSpPr>
        <p:spPr/>
        <p:txBody>
          <a:bodyPr>
            <a:normAutofit fontScale="25000" lnSpcReduction="20000"/>
          </a:bodyPr>
          <a:lstStyle/>
          <a:p>
            <a:endParaRPr lang="uk-UA"/>
          </a:p>
        </p:txBody>
      </p:sp>
      <p:sp>
        <p:nvSpPr>
          <p:cNvPr id="5" name="Місце для вмісту 4">
            <a:extLst>
              <a:ext uri="{FF2B5EF4-FFF2-40B4-BE49-F238E27FC236}">
                <a16:creationId xmlns:a16="http://schemas.microsoft.com/office/drawing/2014/main" id="{96B6932C-7FBC-4F3E-8CED-9EB94BACF1AF}"/>
              </a:ext>
            </a:extLst>
          </p:cNvPr>
          <p:cNvSpPr>
            <a:spLocks noGrp="1"/>
          </p:cNvSpPr>
          <p:nvPr>
            <p:ph sz="quarter" idx="4"/>
          </p:nvPr>
        </p:nvSpPr>
        <p:spPr>
          <a:xfrm>
            <a:off x="6172200" y="1690688"/>
            <a:ext cx="5183188" cy="4498975"/>
          </a:xfrm>
        </p:spPr>
        <p:txBody>
          <a:bodyPr/>
          <a:lstStyle/>
          <a:p>
            <a:r>
              <a:rPr lang="uk-UA" dirty="0"/>
              <a:t>1,2,3,4,5-каскад ставків на річці Тепличка</a:t>
            </a:r>
            <a:br>
              <a:rPr lang="uk-UA" dirty="0"/>
            </a:br>
            <a:r>
              <a:rPr lang="uk-UA" dirty="0"/>
              <a:t>6-Область розташування джерел</a:t>
            </a:r>
            <a:br>
              <a:rPr lang="uk-UA" dirty="0"/>
            </a:br>
            <a:r>
              <a:rPr lang="uk-UA" dirty="0"/>
              <a:t>7-Очисні споруди</a:t>
            </a:r>
          </a:p>
        </p:txBody>
      </p:sp>
    </p:spTree>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AB417A-A6C8-4ED7-AA13-C6BD515DA964}"/>
              </a:ext>
            </a:extLst>
          </p:cNvPr>
          <p:cNvSpPr>
            <a:spLocks noGrp="1"/>
          </p:cNvSpPr>
          <p:nvPr>
            <p:ph type="title"/>
          </p:nvPr>
        </p:nvSpPr>
        <p:spPr>
          <a:xfrm>
            <a:off x="1399592" y="307910"/>
            <a:ext cx="10105019" cy="1101012"/>
          </a:xfrm>
        </p:spPr>
        <p:txBody>
          <a:bodyPr>
            <a:normAutofit fontScale="90000"/>
          </a:bodyPr>
          <a:lstStyle/>
          <a:p>
            <a:r>
              <a:rPr lang="uk-UA" dirty="0"/>
              <a:t>Міні-дослідження будови органічних молекул</a:t>
            </a:r>
          </a:p>
        </p:txBody>
      </p:sp>
      <p:sp>
        <p:nvSpPr>
          <p:cNvPr id="3" name="Місце для тексту 2">
            <a:extLst>
              <a:ext uri="{FF2B5EF4-FFF2-40B4-BE49-F238E27FC236}">
                <a16:creationId xmlns:a16="http://schemas.microsoft.com/office/drawing/2014/main" id="{30EF113C-3B92-43D1-8B04-99F7572D19EC}"/>
              </a:ext>
            </a:extLst>
          </p:cNvPr>
          <p:cNvSpPr>
            <a:spLocks noGrp="1"/>
          </p:cNvSpPr>
          <p:nvPr>
            <p:ph type="body" idx="1"/>
          </p:nvPr>
        </p:nvSpPr>
        <p:spPr/>
        <p:txBody>
          <a:bodyPr/>
          <a:lstStyle/>
          <a:p>
            <a:endParaRPr lang="uk-UA" dirty="0"/>
          </a:p>
        </p:txBody>
      </p:sp>
      <p:pic>
        <p:nvPicPr>
          <p:cNvPr id="10" name="Місце для вмісту 9">
            <a:extLst>
              <a:ext uri="{FF2B5EF4-FFF2-40B4-BE49-F238E27FC236}">
                <a16:creationId xmlns:a16="http://schemas.microsoft.com/office/drawing/2014/main" id="{B52CF849-61DF-47BB-AF55-20D6B5F7BD9E}"/>
              </a:ext>
            </a:extLst>
          </p:cNvPr>
          <p:cNvPicPr>
            <a:picLocks noGrp="1" noChangeAspect="1"/>
          </p:cNvPicPr>
          <p:nvPr>
            <p:ph sz="half" idx="2"/>
          </p:nvPr>
        </p:nvPicPr>
        <p:blipFill>
          <a:blip r:embed="rId2"/>
          <a:stretch>
            <a:fillRect/>
          </a:stretch>
        </p:blipFill>
        <p:spPr>
          <a:xfrm>
            <a:off x="1315616" y="1800808"/>
            <a:ext cx="3834882" cy="4861438"/>
          </a:xfrm>
        </p:spPr>
      </p:pic>
      <p:sp>
        <p:nvSpPr>
          <p:cNvPr id="5" name="Місце для тексту 4">
            <a:extLst>
              <a:ext uri="{FF2B5EF4-FFF2-40B4-BE49-F238E27FC236}">
                <a16:creationId xmlns:a16="http://schemas.microsoft.com/office/drawing/2014/main" id="{1394F46E-4F5D-42AA-8AD8-AB3BDC330531}"/>
              </a:ext>
            </a:extLst>
          </p:cNvPr>
          <p:cNvSpPr>
            <a:spLocks noGrp="1"/>
          </p:cNvSpPr>
          <p:nvPr>
            <p:ph type="body" sz="quarter" idx="3"/>
          </p:nvPr>
        </p:nvSpPr>
        <p:spPr/>
        <p:txBody>
          <a:bodyPr/>
          <a:lstStyle/>
          <a:p>
            <a:endParaRPr lang="uk-UA"/>
          </a:p>
        </p:txBody>
      </p:sp>
      <p:pic>
        <p:nvPicPr>
          <p:cNvPr id="8" name="Місце для вмісту 7">
            <a:extLst>
              <a:ext uri="{FF2B5EF4-FFF2-40B4-BE49-F238E27FC236}">
                <a16:creationId xmlns:a16="http://schemas.microsoft.com/office/drawing/2014/main" id="{87A89793-BB74-441E-8A22-1691A0454E81}"/>
              </a:ext>
            </a:extLst>
          </p:cNvPr>
          <p:cNvPicPr>
            <a:picLocks noGrp="1" noChangeAspect="1"/>
          </p:cNvPicPr>
          <p:nvPr>
            <p:ph sz="quarter" idx="4"/>
          </p:nvPr>
        </p:nvPicPr>
        <p:blipFill>
          <a:blip r:embed="rId3"/>
          <a:stretch>
            <a:fillRect/>
          </a:stretch>
        </p:blipFill>
        <p:spPr>
          <a:xfrm>
            <a:off x="6302587" y="1614195"/>
            <a:ext cx="4380963" cy="5193297"/>
          </a:xfrm>
        </p:spPr>
      </p:pic>
    </p:spTree>
    <p:extLst>
      <p:ext uri="{BB962C8B-B14F-4D97-AF65-F5344CB8AC3E}">
        <p14:creationId xmlns:p14="http://schemas.microsoft.com/office/powerpoint/2010/main" val="15374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994B97B-25EC-47E1-8FA4-BEB40064929D}"/>
              </a:ext>
            </a:extLst>
          </p:cNvPr>
          <p:cNvSpPr>
            <a:spLocks noGrp="1"/>
          </p:cNvSpPr>
          <p:nvPr>
            <p:ph type="ctrTitle"/>
          </p:nvPr>
        </p:nvSpPr>
        <p:spPr>
          <a:xfrm>
            <a:off x="643812" y="1940767"/>
            <a:ext cx="10748866" cy="2276670"/>
          </a:xfrm>
        </p:spPr>
        <p:txBody>
          <a:bodyPr>
            <a:normAutofit/>
          </a:bodyPr>
          <a:lstStyle/>
          <a:p>
            <a:r>
              <a:rPr lang="uk-UA" sz="8000" dirty="0">
                <a:latin typeface="Arial" panose="020B0604020202020204" pitchFamily="34" charset="0"/>
                <a:cs typeface="Arial" panose="020B0604020202020204" pitchFamily="34" charset="0"/>
              </a:rPr>
              <a:t>ДЯКУЮ ЗА УВАГУ!</a:t>
            </a:r>
          </a:p>
        </p:txBody>
      </p:sp>
      <p:sp>
        <p:nvSpPr>
          <p:cNvPr id="9" name="Підзаголовок 8">
            <a:extLst>
              <a:ext uri="{FF2B5EF4-FFF2-40B4-BE49-F238E27FC236}">
                <a16:creationId xmlns:a16="http://schemas.microsoft.com/office/drawing/2014/main" id="{E697F15A-43CA-43BD-9BED-5712A14B1E31}"/>
              </a:ext>
            </a:extLst>
          </p:cNvPr>
          <p:cNvSpPr>
            <a:spLocks noGrp="1"/>
          </p:cNvSpPr>
          <p:nvPr>
            <p:ph type="subTitle" idx="1"/>
          </p:nvPr>
        </p:nvSpPr>
        <p:spPr>
          <a:xfrm>
            <a:off x="1524000" y="5150498"/>
            <a:ext cx="9144000" cy="1250302"/>
          </a:xfrm>
        </p:spPr>
        <p:txBody>
          <a:bodyPr>
            <a:normAutofit/>
          </a:bodyPr>
          <a:lstStyle/>
          <a:p>
            <a:endParaRPr lang="uk-UA" dirty="0"/>
          </a:p>
        </p:txBody>
      </p:sp>
    </p:spTree>
    <p:extLst>
      <p:ext uri="{BB962C8B-B14F-4D97-AF65-F5344CB8AC3E}">
        <p14:creationId xmlns:p14="http://schemas.microsoft.com/office/powerpoint/2010/main" val="393356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4A6CC1-E327-431C-95F5-00A4E9429514}"/>
              </a:ext>
            </a:extLst>
          </p:cNvPr>
          <p:cNvSpPr>
            <a:spLocks noGrp="1"/>
          </p:cNvSpPr>
          <p:nvPr>
            <p:ph type="title"/>
          </p:nvPr>
        </p:nvSpPr>
        <p:spPr/>
        <p:txBody>
          <a:bodyPr>
            <a:normAutofit fontScale="90000"/>
          </a:bodyPr>
          <a:lstStyle/>
          <a:p>
            <a:r>
              <a:rPr lang="uk-UA" sz="4000" b="1" kern="1800" dirty="0">
                <a:solidFill>
                  <a:srgbClr val="010101"/>
                </a:solidFill>
                <a:effectLst/>
                <a:latin typeface="ProximaNova"/>
                <a:ea typeface="Times New Roman" panose="02020603050405020304" pitchFamily="18" charset="0"/>
                <a:cs typeface="Times New Roman" panose="02020603050405020304" pitchFamily="18" charset="0"/>
              </a:rPr>
              <a:t>Глобальні тренди, які формуватимуть освітні </a:t>
            </a:r>
            <a:endParaRPr lang="uk-UA" sz="4000" dirty="0"/>
          </a:p>
        </p:txBody>
      </p:sp>
      <p:sp>
        <p:nvSpPr>
          <p:cNvPr id="3" name="Місце для вмісту 2">
            <a:extLst>
              <a:ext uri="{FF2B5EF4-FFF2-40B4-BE49-F238E27FC236}">
                <a16:creationId xmlns:a16="http://schemas.microsoft.com/office/drawing/2014/main" id="{C1EA4F28-959F-4863-9876-07D6762BF6B7}"/>
              </a:ext>
            </a:extLst>
          </p:cNvPr>
          <p:cNvSpPr>
            <a:spLocks noGrp="1"/>
          </p:cNvSpPr>
          <p:nvPr>
            <p:ph idx="1"/>
          </p:nvPr>
        </p:nvSpPr>
        <p:spPr>
          <a:xfrm>
            <a:off x="838200" y="1399592"/>
            <a:ext cx="10515600" cy="4777371"/>
          </a:xfrm>
        </p:spPr>
        <p:txBody>
          <a:bodyPr>
            <a:normAutofit/>
          </a:bodyPr>
          <a:lstStyle/>
          <a:p>
            <a:pPr algn="ctr">
              <a:lnSpc>
                <a:spcPct val="107000"/>
              </a:lnSpc>
              <a:spcAft>
                <a:spcPts val="3000"/>
              </a:spcAft>
            </a:pPr>
            <a:r>
              <a:rPr lang="uk-UA" sz="2000" b="1" kern="1800" dirty="0">
                <a:solidFill>
                  <a:srgbClr val="010101"/>
                </a:solidFill>
                <a:effectLst/>
                <a:latin typeface="ProximaNova"/>
                <a:ea typeface="Times New Roman" panose="02020603050405020304" pitchFamily="18" charset="0"/>
                <a:cs typeface="Times New Roman" panose="02020603050405020304" pitchFamily="18" charset="0"/>
              </a:rPr>
              <a:t>Дослідження ОЕСР</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З</a:t>
            </a:r>
            <a:r>
              <a:rPr lang="uk-UA" sz="2000" b="1" i="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ниження народжуваності, кліматичні зміни, тотальна </a:t>
            </a:r>
            <a:r>
              <a:rPr lang="uk-UA" sz="2000" b="1" i="1" dirty="0" err="1">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цифровізація</a:t>
            </a:r>
            <a:r>
              <a:rPr lang="uk-UA" sz="2000" b="1" i="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 розвиток громадянського суспільства тощо. Ці, та багато інших  тенденцій </a:t>
            </a:r>
            <a:r>
              <a:rPr lang="uk-UA" sz="2000" b="1" i="1" dirty="0" err="1">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ереважним</a:t>
            </a:r>
            <a:r>
              <a:rPr lang="uk-UA" sz="2000" b="1" i="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 чином впливають на формування освітніх трендів</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571500" marR="857250">
              <a:lnSpc>
                <a:spcPct val="107000"/>
              </a:lnSpc>
              <a:spcAft>
                <a:spcPts val="800"/>
              </a:spcAft>
            </a:pPr>
            <a:r>
              <a:rPr lang="uk-UA" sz="2000" b="1" i="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ОЕСР (Організація економічного співробітництва та розвитку) Дослідила вплив світових тенденцій розвитку  економіки на систему освіти. Врахування впливу цих тенденцій на освіту, допоможе вчасно відреагувати й обрати оптимальні напрями розвитку освіти.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78604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B6A59F-9959-4476-949C-4FE0AAD343BC}"/>
              </a:ext>
            </a:extLst>
          </p:cNvPr>
          <p:cNvSpPr>
            <a:spLocks noGrp="1"/>
          </p:cNvSpPr>
          <p:nvPr>
            <p:ph type="title"/>
          </p:nvPr>
        </p:nvSpPr>
        <p:spPr>
          <a:xfrm>
            <a:off x="2592925" y="344774"/>
            <a:ext cx="8911687" cy="854439"/>
          </a:xfrm>
        </p:spPr>
        <p:txBody>
          <a:bodyPr>
            <a:normAutofit fontScale="90000"/>
          </a:bodyPr>
          <a:lstStyle/>
          <a:p>
            <a:pPr algn="ctr"/>
            <a:r>
              <a:rPr lang="uk-UA" sz="5400" i="1" dirty="0"/>
              <a:t>Використані джерела</a:t>
            </a:r>
          </a:p>
        </p:txBody>
      </p:sp>
      <p:sp>
        <p:nvSpPr>
          <p:cNvPr id="3" name="Місце для вмісту 2">
            <a:extLst>
              <a:ext uri="{FF2B5EF4-FFF2-40B4-BE49-F238E27FC236}">
                <a16:creationId xmlns:a16="http://schemas.microsoft.com/office/drawing/2014/main" id="{1DC70AF1-C45D-401D-853F-4F30CBA25C35}"/>
              </a:ext>
            </a:extLst>
          </p:cNvPr>
          <p:cNvSpPr>
            <a:spLocks noGrp="1"/>
          </p:cNvSpPr>
          <p:nvPr>
            <p:ph idx="1"/>
          </p:nvPr>
        </p:nvSpPr>
        <p:spPr>
          <a:xfrm>
            <a:off x="1268964" y="1199213"/>
            <a:ext cx="9629192" cy="5314013"/>
          </a:xfrm>
        </p:spPr>
        <p:txBody>
          <a:bodyPr>
            <a:normAutofit/>
          </a:bodyPr>
          <a:lstStyle/>
          <a:p>
            <a:r>
              <a:rPr lang="uk-UA" sz="1100" dirty="0">
                <a:latin typeface="Arial" panose="020B0604020202020204" pitchFamily="34" charset="0"/>
                <a:cs typeface="Arial" panose="020B0604020202020204" pitchFamily="34" charset="0"/>
              </a:rPr>
              <a:t>УДК 373.5.016:54]:004 </a:t>
            </a:r>
            <a:r>
              <a:rPr lang="en-US" sz="1100" dirty="0">
                <a:latin typeface="Arial" panose="020B0604020202020204" pitchFamily="34" charset="0"/>
                <a:cs typeface="Arial" panose="020B0604020202020204" pitchFamily="34" charset="0"/>
              </a:rPr>
              <a:t>DOI https://doi.org/10.32843/2663- 6085/2022/43/1.8 </a:t>
            </a:r>
            <a:r>
              <a:rPr lang="uk-UA" sz="1100" dirty="0">
                <a:latin typeface="Arial" panose="020B0604020202020204" pitchFamily="34" charset="0"/>
                <a:cs typeface="Arial" panose="020B0604020202020204" pitchFamily="34" charset="0"/>
              </a:rPr>
              <a:t>Грановська Т.Я., </a:t>
            </a:r>
            <a:r>
              <a:rPr lang="uk-UA" sz="1100" dirty="0" err="1">
                <a:latin typeface="Arial" panose="020B0604020202020204" pitchFamily="34" charset="0"/>
                <a:cs typeface="Arial" panose="020B0604020202020204" pitchFamily="34" charset="0"/>
              </a:rPr>
              <a:t>канд</a:t>
            </a:r>
            <a:r>
              <a:rPr lang="uk-UA" sz="1100" dirty="0">
                <a:latin typeface="Arial" panose="020B0604020202020204" pitchFamily="34" charset="0"/>
                <a:cs typeface="Arial" panose="020B0604020202020204" pitchFamily="34" charset="0"/>
              </a:rPr>
              <a:t>. пед. наук, викладач кафедри хімії Харківського національного педагогічного університету імені Г.С. Сковороди Сидоренко О.В., </a:t>
            </a:r>
            <a:r>
              <a:rPr lang="uk-UA" sz="1100" dirty="0" err="1">
                <a:latin typeface="Arial" panose="020B0604020202020204" pitchFamily="34" charset="0"/>
                <a:cs typeface="Arial" panose="020B0604020202020204" pitchFamily="34" charset="0"/>
              </a:rPr>
              <a:t>канд</a:t>
            </a:r>
            <a:r>
              <a:rPr lang="uk-UA" sz="1100" dirty="0">
                <a:latin typeface="Arial" panose="020B0604020202020204" pitchFamily="34" charset="0"/>
                <a:cs typeface="Arial" panose="020B0604020202020204" pitchFamily="34" charset="0"/>
              </a:rPr>
              <a:t>. </a:t>
            </a:r>
            <a:r>
              <a:rPr lang="uk-UA" sz="1100" dirty="0" err="1">
                <a:latin typeface="Arial" panose="020B0604020202020204" pitchFamily="34" charset="0"/>
                <a:cs typeface="Arial" panose="020B0604020202020204" pitchFamily="34" charset="0"/>
              </a:rPr>
              <a:t>техн</a:t>
            </a:r>
            <a:r>
              <a:rPr lang="uk-UA" sz="1100" dirty="0">
                <a:latin typeface="Arial" panose="020B0604020202020204" pitchFamily="34" charset="0"/>
                <a:cs typeface="Arial" panose="020B0604020202020204" pitchFamily="34" charset="0"/>
              </a:rPr>
              <a:t>. наук, доцент, завідувач кафедри хімії Харківського національного педагогічного університету імені Г.С. Сковороди </a:t>
            </a:r>
            <a:r>
              <a:rPr lang="uk-UA" sz="1100" dirty="0" err="1">
                <a:latin typeface="Arial" panose="020B0604020202020204" pitchFamily="34" charset="0"/>
                <a:cs typeface="Arial" panose="020B0604020202020204" pitchFamily="34" charset="0"/>
              </a:rPr>
              <a:t>Лукшин</a:t>
            </a:r>
            <a:r>
              <a:rPr lang="uk-UA" sz="1100" dirty="0">
                <a:latin typeface="Arial" panose="020B0604020202020204" pitchFamily="34" charset="0"/>
                <a:cs typeface="Arial" panose="020B0604020202020204" pitchFamily="34" charset="0"/>
              </a:rPr>
              <a:t> І.В., студент магістратури факультету природничої, спеціальної і </a:t>
            </a:r>
            <a:r>
              <a:rPr lang="uk-UA" sz="1100" dirty="0" err="1">
                <a:latin typeface="Arial" panose="020B0604020202020204" pitchFamily="34" charset="0"/>
                <a:cs typeface="Arial" panose="020B0604020202020204" pitchFamily="34" charset="0"/>
              </a:rPr>
              <a:t>здоров’язбережувальної</a:t>
            </a:r>
            <a:r>
              <a:rPr lang="uk-UA" sz="1100" dirty="0">
                <a:latin typeface="Arial" panose="020B0604020202020204" pitchFamily="34" charset="0"/>
                <a:cs typeface="Arial" panose="020B0604020202020204" pitchFamily="34" charset="0"/>
              </a:rPr>
              <a:t> освіти Харківського національного педагогічного університету імені Г.С. Сковороди</a:t>
            </a:r>
          </a:p>
          <a:p>
            <a:r>
              <a:rPr lang="uk-UA" sz="1100" dirty="0"/>
              <a:t>ІНТЕГРАЦІЯ ПРИРОДНИЧИХ НАУК В КОНТЕКСТІ </a:t>
            </a:r>
            <a:r>
              <a:rPr lang="en-US" sz="1100" dirty="0"/>
              <a:t>STEM – </a:t>
            </a:r>
            <a:r>
              <a:rPr lang="uk-UA" sz="1100" dirty="0"/>
              <a:t>ОСВІТИ НА УРОКАХ ХІМІЇ І. Мороз1 , В. Фесюк2 1Луцький національний технічний університет, 2Волинський національний університет імені Лесі Українки Луцьк, Україна </a:t>
            </a:r>
            <a:r>
              <a:rPr lang="en-US" sz="1100" dirty="0">
                <a:hlinkClick r:id="rId2"/>
              </a:rPr>
              <a:t>i.moroz@lntu.edu.ua</a:t>
            </a:r>
            <a:endParaRPr lang="uk-UA" sz="1100" dirty="0"/>
          </a:p>
          <a:p>
            <a:r>
              <a:rPr lang="en-US" sz="1100" dirty="0">
                <a:latin typeface="Arial" panose="020B0604020202020204" pitchFamily="34" charset="0"/>
                <a:cs typeface="Arial" panose="020B0604020202020204" pitchFamily="34" charset="0"/>
              </a:rPr>
              <a:t>file:///E:/%D0%B7%D1%96%20%D1%81%D1%82%D0%B0%D1%80%D0%BE%D0%B3%D0%BE%20%D0%B4%D0%B8%D1%81%D0%BA%D0%B0/2%20%D1%80%D1%96%D0%B7%D0%BD%D0%B5/%D0%90%20%D1%88%D0%BA%D0%BE%D0%BB%D0%B0/%D0%B2%D0%B8%D1%81%D1%82%D1%83%D0%BF%D0%B8%20%D0%BF%D1%80%D0%B5%D0%B7%D0%B5%D0%BD%D1%82%D0%B0%D1%86%D1%96%D1%97/2023-10%20%D0%BE%D1%81%D0%B2%D1%96%D1%82%D0%BD%D1%96%20%D1%82%D1%80%D0%B5%D0%BD%D0%B4%D0%B8/Atestatsiya-2020-Okulova-O.V..pdf</a:t>
            </a:r>
            <a:endParaRPr lang="uk-UA" sz="1100" dirty="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file</a:t>
            </a:r>
            <a:r>
              <a:rPr lang="en-US" sz="1100" dirty="0">
                <a:latin typeface="Arial" panose="020B0604020202020204" pitchFamily="34" charset="0"/>
                <a:cs typeface="Arial" panose="020B0604020202020204" pitchFamily="34" charset="0"/>
              </a:rPr>
              <a:t>:///E:/%D0%B7%D1%96%20%D1%81%D1%82%D0%B0%D1%80%D0%BE%D0%B3%D0%BE%20%D0%B4%D0%B8%D1%81%D0%BA%D0%B0/2%20%D1%80%D1%96%D0%B7%D0%BD%D0%B5/%D0%90%20%D1%88%D0%BA%D0%BE%D0%BB%D0%B0/%D0%B2%D0%B8%D1%81%D1%82%D1%83%D0%BF%D0%B8%20%D0%BF%D1%80%D0%B5%D0%B7%D0%B5%D0%BD%D1%82%D0%B0%D1%86%D1%96%D1%97/2023-10%20%D0%BE%D1%81%D0%B2%D1%96%D1%82%D0%BD%D1%96%20%D1%82%D1%80%D0%B5%D0%BD%D0%B4%D0%B8/%D0%9B%D0%B5%D0%BA%D1%86%D1%96%D1%8F_6.STEM-%D0%BE%D1%81%D0%B2%D1%96%D1%82%D0%B0.pdf</a:t>
            </a:r>
            <a:endParaRPr lang="uk-UA" sz="1100" dirty="0">
              <a:latin typeface="Arial" panose="020B0604020202020204" pitchFamily="34" charset="0"/>
              <a:cs typeface="Arial" panose="020B0604020202020204" pitchFamily="34" charset="0"/>
            </a:endParaRPr>
          </a:p>
          <a:p>
            <a:r>
              <a:rPr lang="en-US" sz="1100" dirty="0"/>
              <a:t>ÓÄÊ 378.015.33:54 Ì. Ð. </a:t>
            </a:r>
            <a:r>
              <a:rPr lang="en-US" sz="1100" dirty="0" err="1"/>
              <a:t>Êàùåíþê</a:t>
            </a:r>
            <a:r>
              <a:rPr lang="en-US" sz="1100" dirty="0"/>
              <a:t>, </a:t>
            </a:r>
            <a:r>
              <a:rPr lang="en-US" sz="1100" dirty="0" err="1"/>
              <a:t>ìåòîäèñò</a:t>
            </a:r>
            <a:r>
              <a:rPr lang="en-US" sz="1100" dirty="0"/>
              <a:t> â³ää³ëó </a:t>
            </a:r>
            <a:r>
              <a:rPr lang="en-US" sz="1100" dirty="0" err="1"/>
              <a:t>ïðèðîäíè÷èõ</a:t>
            </a:r>
            <a:r>
              <a:rPr lang="en-US" sz="1100" dirty="0"/>
              <a:t> äèñöèïë³í Â²ÏÏÎ; </a:t>
            </a:r>
            <a:r>
              <a:rPr lang="en-US" sz="1100" dirty="0" err="1"/>
              <a:t>â÷èòåëü-ìåòîäèñò</a:t>
            </a:r>
            <a:r>
              <a:rPr lang="en-US" sz="1100" dirty="0"/>
              <a:t>, </a:t>
            </a:r>
            <a:r>
              <a:rPr lang="en-US" sz="1100" dirty="0" err="1"/>
              <a:t>ó÷èòåëü</a:t>
            </a:r>
            <a:r>
              <a:rPr lang="en-US" sz="1100" dirty="0"/>
              <a:t> õ³ì³¿ ÊÇ «</a:t>
            </a:r>
            <a:r>
              <a:rPr lang="en-US" sz="1100" dirty="0" err="1"/>
              <a:t>Ëóöüêèé</a:t>
            </a:r>
            <a:r>
              <a:rPr lang="en-US" sz="1100" dirty="0"/>
              <a:t> </a:t>
            </a:r>
            <a:r>
              <a:rPr lang="en-US" sz="1100" dirty="0" err="1"/>
              <a:t>íàâ÷àëüíî-âèõîâíèé</a:t>
            </a:r>
            <a:r>
              <a:rPr lang="en-US" sz="1100" dirty="0"/>
              <a:t> </a:t>
            </a:r>
            <a:r>
              <a:rPr lang="en-US" sz="1100" dirty="0" err="1"/>
              <a:t>êîìïëåêñ</a:t>
            </a:r>
            <a:r>
              <a:rPr lang="en-US" sz="1100" dirty="0"/>
              <a:t> ¹ 26 </a:t>
            </a:r>
            <a:r>
              <a:rPr lang="en-US" sz="1100" dirty="0" err="1"/>
              <a:t>Ëóöüêî</a:t>
            </a:r>
            <a:r>
              <a:rPr lang="en-US" sz="1100" dirty="0"/>
              <a:t>¿ ì³ñüêî¿ </a:t>
            </a:r>
            <a:r>
              <a:rPr lang="en-US" sz="1100" dirty="0" err="1"/>
              <a:t>ðàäè</a:t>
            </a:r>
            <a:r>
              <a:rPr lang="en-US" sz="1100" dirty="0"/>
              <a:t> </a:t>
            </a:r>
            <a:r>
              <a:rPr lang="en-US" sz="1100" dirty="0" err="1"/>
              <a:t>Âîëèíñüêî</a:t>
            </a:r>
            <a:r>
              <a:rPr lang="en-US" sz="1100" dirty="0"/>
              <a:t>¿ îáëàñò³» </a:t>
            </a:r>
            <a:r>
              <a:rPr lang="en-US" sz="1100" dirty="0" err="1"/>
              <a:t>Óïðîâàäæåííÿ</a:t>
            </a:r>
            <a:r>
              <a:rPr lang="en-US" sz="1100" dirty="0"/>
              <a:t> åëåìåíò³â STEÀM-îñâ³òè </a:t>
            </a:r>
            <a:r>
              <a:rPr lang="en-US" sz="1100" dirty="0" err="1"/>
              <a:t>Óïðîâàäæåííÿ</a:t>
            </a:r>
            <a:r>
              <a:rPr lang="en-US" sz="1100" dirty="0"/>
              <a:t> åëåìåíò³â STEÀM-îñâ³òè </a:t>
            </a:r>
            <a:r>
              <a:rPr lang="en-US" sz="1100" dirty="0" err="1"/>
              <a:t>ïðè</a:t>
            </a:r>
            <a:r>
              <a:rPr lang="en-US" sz="1100" dirty="0"/>
              <a:t> îðãàí³çàö³¿ îñâ³òíüîãî </a:t>
            </a:r>
            <a:r>
              <a:rPr lang="en-US" sz="1100" dirty="0" err="1"/>
              <a:t>ïðîöåñó</a:t>
            </a:r>
            <a:r>
              <a:rPr lang="en-US" sz="1100" dirty="0"/>
              <a:t> ç õ³ì³</a:t>
            </a:r>
            <a:endParaRPr lang="uk-UA" sz="1100" dirty="0"/>
          </a:p>
          <a:p>
            <a:endParaRPr lang="uk-U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49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FE9A06E-2D4D-4EB2-876D-5BC1DC642021}"/>
              </a:ext>
            </a:extLst>
          </p:cNvPr>
          <p:cNvSpPr>
            <a:spLocks noGrp="1"/>
          </p:cNvSpPr>
          <p:nvPr>
            <p:ph type="title"/>
          </p:nvPr>
        </p:nvSpPr>
        <p:spPr>
          <a:xfrm>
            <a:off x="307910" y="365125"/>
            <a:ext cx="11383346" cy="6184965"/>
          </a:xfrm>
        </p:spPr>
        <p:txBody>
          <a:bodyPr>
            <a:normAutofit/>
          </a:bodyPr>
          <a:lstStyle/>
          <a:p>
            <a:pPr marL="571500" marR="857250">
              <a:lnSpc>
                <a:spcPct val="107000"/>
              </a:lnSpc>
              <a:spcAft>
                <a:spcPts val="800"/>
              </a:spcAft>
            </a:pPr>
            <a:r>
              <a:rPr lang="uk-UA" sz="20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                                              ПРО ДОСЛІДЖЕННЯ</a:t>
            </a:r>
            <a:br>
              <a:rPr lang="uk-UA" sz="2000" dirty="0">
                <a:effectLst/>
                <a:latin typeface="Calibri" panose="020F0502020204030204" pitchFamily="34" charset="0"/>
                <a:ea typeface="Calibri" panose="020F0502020204030204" pitchFamily="34" charset="0"/>
                <a:cs typeface="Times New Roman" panose="02020603050405020304" pitchFamily="18" charset="0"/>
              </a:rPr>
            </a:br>
            <a:r>
              <a:rPr lang="uk-UA" sz="2000" dirty="0">
                <a:solidFill>
                  <a:srgbClr val="141414"/>
                </a:solidFill>
                <a:effectLst/>
                <a:latin typeface="Arial" panose="020B0604020202020204" pitchFamily="34" charset="0"/>
                <a:ea typeface="Times New Roman" panose="02020603050405020304" pitchFamily="18" charset="0"/>
                <a:cs typeface="Times New Roman" panose="02020603050405020304" pitchFamily="18" charset="0"/>
              </a:rPr>
              <a:t>автори дослідження вважають, що одержані ними висновки дозволять підготувати суспільство та систему освіти до змін у найближчі десятиліття </a:t>
            </a:r>
            <a:br>
              <a:rPr lang="uk-UA" sz="2000" dirty="0">
                <a:solidFill>
                  <a:srgbClr val="141414"/>
                </a:solidFill>
                <a:effectLst/>
                <a:latin typeface="Arial" panose="020B0604020202020204" pitchFamily="34" charset="0"/>
                <a:ea typeface="Times New Roman" panose="02020603050405020304" pitchFamily="18" charset="0"/>
                <a:cs typeface="Times New Roman" panose="02020603050405020304" pitchFamily="18" charset="0"/>
              </a:rPr>
            </a:br>
            <a:r>
              <a:rPr lang="uk-UA" sz="2000" dirty="0">
                <a:solidFill>
                  <a:srgbClr val="141414"/>
                </a:solidFill>
                <a:effectLst/>
                <a:latin typeface="Arial" panose="020B0604020202020204" pitchFamily="34" charset="0"/>
                <a:ea typeface="Times New Roman" panose="02020603050405020304" pitchFamily="18" charset="0"/>
                <a:cs typeface="Times New Roman" panose="02020603050405020304" pitchFamily="18" charset="0"/>
              </a:rPr>
              <a:t>в дослідження нема конкретних відповідей, є пропозиція поміркувати. Актуальні запитання, що потрібно обміркувати, плануючи щось змінювати в освіті  такі</a:t>
            </a:r>
            <a:br>
              <a:rPr lang="uk-UA" sz="2000" dirty="0">
                <a:solidFill>
                  <a:srgbClr val="141414"/>
                </a:solidFill>
                <a:effectLst/>
                <a:latin typeface="Arial" panose="020B0604020202020204" pitchFamily="34" charset="0"/>
                <a:ea typeface="Times New Roman" panose="02020603050405020304" pitchFamily="18" charset="0"/>
                <a:cs typeface="Times New Roman" panose="02020603050405020304" pitchFamily="18" charset="0"/>
              </a:rPr>
            </a:br>
            <a:br>
              <a:rPr lang="uk-UA" sz="2000" dirty="0">
                <a:solidFill>
                  <a:srgbClr val="141414"/>
                </a:solidFill>
                <a:effectLst/>
                <a:latin typeface="Arial" panose="020B0604020202020204" pitchFamily="34" charset="0"/>
                <a:ea typeface="Times New Roman" panose="02020603050405020304" pitchFamily="18" charset="0"/>
                <a:cs typeface="Times New Roman" panose="02020603050405020304" pitchFamily="18" charset="0"/>
              </a:rPr>
            </a:br>
            <a:r>
              <a:rPr lang="uk-UA" sz="24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Чи актуальною буде тенденція в конкретному культурно-економічному контексті?</a:t>
            </a:r>
            <a:br>
              <a:rPr lang="uk-UA" sz="2400" b="1" dirty="0">
                <a:solidFill>
                  <a:srgbClr val="010101"/>
                </a:solidFill>
                <a:effectLst/>
                <a:latin typeface="Calibri" panose="020F0502020204030204" pitchFamily="34" charset="0"/>
                <a:ea typeface="Calibri" panose="020F0502020204030204" pitchFamily="34" charset="0"/>
                <a:cs typeface="Times New Roman" panose="02020603050405020304" pitchFamily="18" charset="0"/>
              </a:rPr>
            </a:br>
            <a:r>
              <a:rPr lang="uk-UA" sz="24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Як швидко може зрости вплив конкретної тенденції?</a:t>
            </a:r>
            <a:br>
              <a:rPr lang="uk-UA" sz="2400" b="1" dirty="0">
                <a:solidFill>
                  <a:srgbClr val="010101"/>
                </a:solidFill>
                <a:effectLst/>
                <a:latin typeface="Calibri" panose="020F0502020204030204" pitchFamily="34" charset="0"/>
                <a:ea typeface="Calibri" panose="020F0502020204030204" pitchFamily="34" charset="0"/>
                <a:cs typeface="Times New Roman" panose="02020603050405020304" pitchFamily="18" charset="0"/>
              </a:rPr>
            </a:br>
            <a:r>
              <a:rPr lang="uk-UA" sz="24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Як можна на неї вплинути?</a:t>
            </a:r>
            <a:br>
              <a:rPr lang="uk-UA" sz="2400" b="1" dirty="0">
                <a:solidFill>
                  <a:srgbClr val="010101"/>
                </a:solidFill>
                <a:effectLst/>
                <a:latin typeface="Calibri" panose="020F0502020204030204" pitchFamily="34" charset="0"/>
                <a:ea typeface="Calibri" panose="020F0502020204030204" pitchFamily="34" charset="0"/>
                <a:cs typeface="Times New Roman" panose="02020603050405020304" pitchFamily="18" charset="0"/>
              </a:rPr>
            </a:br>
            <a:r>
              <a:rPr lang="uk-UA" sz="24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Які можливості відреагувати на відповідні зміни?</a:t>
            </a:r>
            <a:br>
              <a:rPr lang="uk-UA" sz="2400" b="1" dirty="0">
                <a:solidFill>
                  <a:srgbClr val="010101"/>
                </a:solidFill>
                <a:effectLst/>
                <a:latin typeface="Calibri" panose="020F0502020204030204" pitchFamily="34" charset="0"/>
                <a:ea typeface="Calibri" panose="020F0502020204030204" pitchFamily="34" charset="0"/>
                <a:cs typeface="Times New Roman" panose="02020603050405020304" pitchFamily="18" charset="0"/>
              </a:rPr>
            </a:br>
            <a:r>
              <a:rPr lang="uk-UA" sz="24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Які інші фактори слід брати до уваги?</a:t>
            </a:r>
            <a:endParaRPr lang="uk-UA" sz="2400" b="1" dirty="0"/>
          </a:p>
        </p:txBody>
      </p:sp>
    </p:spTree>
    <p:extLst>
      <p:ext uri="{BB962C8B-B14F-4D97-AF65-F5344CB8AC3E}">
        <p14:creationId xmlns:p14="http://schemas.microsoft.com/office/powerpoint/2010/main" val="264357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5E14DED9-32D9-4331-9F4B-F55FEB68E6D6}"/>
              </a:ext>
            </a:extLst>
          </p:cNvPr>
          <p:cNvSpPr>
            <a:spLocks noGrp="1"/>
          </p:cNvSpPr>
          <p:nvPr>
            <p:ph type="ctrTitle"/>
          </p:nvPr>
        </p:nvSpPr>
        <p:spPr>
          <a:xfrm>
            <a:off x="289249" y="1348197"/>
            <a:ext cx="11560629" cy="5192562"/>
          </a:xfrm>
        </p:spPr>
        <p:txBody>
          <a:bodyPr numCol="2">
            <a:noAutofit/>
          </a:bodyPr>
          <a:lstStyle/>
          <a:p>
            <a:pPr marL="571500" marR="857250" algn="l">
              <a:lnSpc>
                <a:spcPct val="107000"/>
              </a:lnSpc>
              <a:spcAft>
                <a:spcPts val="800"/>
              </a:spcAft>
            </a:pP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ЗРОСТАННЯ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 Добробут зростає скрізь</a:t>
            </a:r>
            <a:b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2. Нові джерела зростання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3. Демографічний тиск</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4. Революція зростання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5. Нескінченність – не обмеження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ЖИТТЯ ТА РОБОТА</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6. Працюємо, щоби жити, чи живем, аби працювати</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7. Нова робота для нового століття?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8. Кількісна оцінка життя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9. Родина ХХІ століття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10. Якість життя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ЗНАННЯ ТА СИЛА</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11. Суспільство знань</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12. Штучний інтелект</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13. Наукові відкриття</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14. Управління знаннями</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15. Говорити правду владі</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ІДЕНТИЧНІСТЬ ТА НАЛЕЖНІСТЬ</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16. Іди своєю дорогою</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17. Врешті, цей світ невеликий</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18. Говорити відверто</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19. Один за всіх та всі за одного</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20. Різні профілі людини</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МІНЛИВА ПРИРОДА</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dirty="0">
                <a:solidFill>
                  <a:srgbClr val="141414"/>
                </a:solidFill>
                <a:effectLst/>
                <a:latin typeface="Arial" panose="020B0604020202020204" pitchFamily="34" charset="0"/>
                <a:ea typeface="Times New Roman" panose="02020603050405020304" pitchFamily="18" charset="0"/>
                <a:cs typeface="Times New Roman" panose="02020603050405020304" pitchFamily="18" charset="0"/>
              </a:rPr>
              <a:t>.</a:t>
            </a: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21. Планети Б немає</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22. Живий світ</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23. Пожива для роздумів</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24. Людське тіло</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b="1" dirty="0">
                <a:solidFill>
                  <a:srgbClr val="010101"/>
                </a:solidFill>
                <a:effectLst/>
                <a:latin typeface="Arial" panose="020B0604020202020204" pitchFamily="34" charset="0"/>
                <a:ea typeface="Times New Roman" panose="02020603050405020304" pitchFamily="18" charset="0"/>
                <a:cs typeface="Times New Roman" panose="02020603050405020304" pitchFamily="18" charset="0"/>
              </a:rPr>
              <a:t>Тенденція 25. Ніхто не живе в кіберпросторі</a:t>
            </a:r>
            <a:endParaRPr lang="uk-UA" sz="2000" dirty="0"/>
          </a:p>
        </p:txBody>
      </p:sp>
      <p:sp>
        <p:nvSpPr>
          <p:cNvPr id="15" name="Підзаголовок 14">
            <a:extLst>
              <a:ext uri="{FF2B5EF4-FFF2-40B4-BE49-F238E27FC236}">
                <a16:creationId xmlns:a16="http://schemas.microsoft.com/office/drawing/2014/main" id="{83921A64-EDCA-4C92-8872-2BAF88D130DB}"/>
              </a:ext>
            </a:extLst>
          </p:cNvPr>
          <p:cNvSpPr>
            <a:spLocks noGrp="1"/>
          </p:cNvSpPr>
          <p:nvPr>
            <p:ph type="subTitle" idx="1"/>
          </p:nvPr>
        </p:nvSpPr>
        <p:spPr>
          <a:xfrm>
            <a:off x="1524000" y="6783354"/>
            <a:ext cx="9144000" cy="74645"/>
          </a:xfrm>
        </p:spPr>
        <p:txBody>
          <a:bodyPr>
            <a:normAutofit fontScale="25000" lnSpcReduction="20000"/>
          </a:bodyPr>
          <a:lstStyle/>
          <a:p>
            <a:endParaRPr lang="uk-UA" dirty="0"/>
          </a:p>
        </p:txBody>
      </p:sp>
    </p:spTree>
    <p:extLst>
      <p:ext uri="{BB962C8B-B14F-4D97-AF65-F5344CB8AC3E}">
        <p14:creationId xmlns:p14="http://schemas.microsoft.com/office/powerpoint/2010/main" val="418787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10C4A29-B0DA-4664-ADEE-00116D4A3169}"/>
              </a:ext>
            </a:extLst>
          </p:cNvPr>
          <p:cNvSpPr>
            <a:spLocks noGrp="1"/>
          </p:cNvSpPr>
          <p:nvPr>
            <p:ph type="ctrTitle"/>
          </p:nvPr>
        </p:nvSpPr>
        <p:spPr>
          <a:xfrm>
            <a:off x="989045" y="275675"/>
            <a:ext cx="9678955" cy="732031"/>
          </a:xfrm>
        </p:spPr>
        <p:txBody>
          <a:bodyPr>
            <a:normAutofit fontScale="90000"/>
          </a:bodyPr>
          <a:lstStyle/>
          <a:p>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4000" b="1" dirty="0">
                <a:solidFill>
                  <a:srgbClr val="444444"/>
                </a:solidFill>
                <a:effectLst/>
                <a:latin typeface="Roboto" panose="02000000000000000000" pitchFamily="2" charset="0"/>
                <a:ea typeface="Times New Roman" panose="02020603050405020304" pitchFamily="18" charset="0"/>
                <a:cs typeface="Times New Roman" panose="02020603050405020304" pitchFamily="18" charset="0"/>
              </a:rPr>
              <a:t>Деякі освітні тренди, що витікають із попередніх тенденцій</a:t>
            </a:r>
            <a:endParaRPr lang="uk-UA" sz="4000" b="1" dirty="0"/>
          </a:p>
        </p:txBody>
      </p:sp>
      <p:sp>
        <p:nvSpPr>
          <p:cNvPr id="5" name="Підзаголовок 4">
            <a:extLst>
              <a:ext uri="{FF2B5EF4-FFF2-40B4-BE49-F238E27FC236}">
                <a16:creationId xmlns:a16="http://schemas.microsoft.com/office/drawing/2014/main" id="{B405123B-6909-41C6-AFA2-1095741764B0}"/>
              </a:ext>
            </a:extLst>
          </p:cNvPr>
          <p:cNvSpPr>
            <a:spLocks noGrp="1"/>
          </p:cNvSpPr>
          <p:nvPr>
            <p:ph type="subTitle" idx="1"/>
          </p:nvPr>
        </p:nvSpPr>
        <p:spPr>
          <a:xfrm>
            <a:off x="1524000" y="1101013"/>
            <a:ext cx="9144000" cy="5411754"/>
          </a:xfrm>
        </p:spPr>
        <p:txBody>
          <a:bodyPr>
            <a:normAutofit lnSpcReduction="10000"/>
          </a:bodyPr>
          <a:lstStyle/>
          <a:p>
            <a:pPr algn="l"/>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 Тотальна </a:t>
            </a:r>
            <a:r>
              <a:rPr lang="uk-UA"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цифровізація</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 </a:t>
            </a:r>
            <a:r>
              <a:rPr lang="uk-UA"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Проєктна</a:t>
            </a: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робота</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solidFill>
                  <a:srgbClr val="333333"/>
                </a:solidFill>
                <a:effectLst/>
                <a:latin typeface="Arial" panose="020B0604020202020204" pitchFamily="34" charset="0"/>
                <a:ea typeface="Times New Roman" panose="02020603050405020304" pitchFamily="18" charset="0"/>
              </a:rPr>
              <a:t>3. Безперервне навчання</a:t>
            </a:r>
            <a:br>
              <a:rPr lang="uk-UA" sz="2400" b="1" dirty="0">
                <a:solidFill>
                  <a:srgbClr val="333333"/>
                </a:solidFill>
                <a:effectLst/>
                <a:latin typeface="Arial" panose="020B0604020202020204" pitchFamily="34" charset="0"/>
                <a:ea typeface="Times New Roman" panose="02020603050405020304" pitchFamily="18" charset="0"/>
              </a:rPr>
            </a:b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4. Учень – співавтор процесів навчання та викладання</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effectLst/>
                <a:latin typeface="Calibri" panose="020F0502020204030204" pitchFamily="34" charset="0"/>
                <a:ea typeface="Calibri" panose="020F0502020204030204" pitchFamily="34" charset="0"/>
                <a:cs typeface="Times New Roman" panose="02020603050405020304" pitchFamily="18" charset="0"/>
              </a:rPr>
              <a:t>5</a:t>
            </a: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Візуалізація</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effectLst/>
                <a:latin typeface="Calibri" panose="020F0502020204030204" pitchFamily="34" charset="0"/>
                <a:ea typeface="Calibri" panose="020F0502020204030204" pitchFamily="34" charset="0"/>
                <a:cs typeface="Times New Roman" panose="02020603050405020304" pitchFamily="18" charset="0"/>
              </a:rPr>
              <a:t>6</a:t>
            </a: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Гейміфікація</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effectLst/>
                <a:latin typeface="Calibri" panose="020F0502020204030204" pitchFamily="34" charset="0"/>
                <a:ea typeface="Calibri" panose="020F0502020204030204" pitchFamily="34" charset="0"/>
                <a:cs typeface="Times New Roman" panose="02020603050405020304" pitchFamily="18" charset="0"/>
              </a:rPr>
              <a:t>7</a:t>
            </a: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Зростання інтерактивності освіти</a:t>
            </a:r>
            <a:b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8. </a:t>
            </a:r>
            <a:r>
              <a:rPr lang="uk-UA"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Мікронавчання</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effectLst/>
                <a:latin typeface="Calibri" panose="020F0502020204030204" pitchFamily="34" charset="0"/>
                <a:ea typeface="Calibri" panose="020F0502020204030204" pitchFamily="34" charset="0"/>
                <a:cs typeface="Times New Roman" panose="02020603050405020304" pitchFamily="18" charset="0"/>
              </a:rPr>
              <a:t>9</a:t>
            </a:r>
            <a:r>
              <a:rPr lang="uk-UA" sz="2400" b="1" dirty="0">
                <a:solidFill>
                  <a:srgbClr val="333333"/>
                </a:solidFill>
                <a:effectLst/>
                <a:latin typeface="Arial" panose="020B0604020202020204" pitchFamily="34" charset="0"/>
                <a:ea typeface="Times New Roman" panose="02020603050405020304" pitchFamily="18" charset="0"/>
              </a:rPr>
              <a:t>. Адаптивне навчання</a:t>
            </a:r>
            <a:br>
              <a:rPr lang="uk-UA" sz="2400" b="1" dirty="0">
                <a:solidFill>
                  <a:srgbClr val="333333"/>
                </a:solidFill>
                <a:effectLst/>
                <a:latin typeface="Arial" panose="020B0604020202020204" pitchFamily="34" charset="0"/>
                <a:ea typeface="Times New Roman" panose="02020603050405020304" pitchFamily="18" charset="0"/>
              </a:rPr>
            </a:b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10. Асинхронне навчання</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11. </a:t>
            </a:r>
            <a:r>
              <a:rPr lang="uk-UA"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Soft</a:t>
            </a: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skills</a:t>
            </a: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навички майбутнього</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solidFill>
                  <a:srgbClr val="333333"/>
                </a:solidFill>
                <a:effectLst/>
                <a:latin typeface="Arial" panose="020B0604020202020204" pitchFamily="34" charset="0"/>
                <a:ea typeface="Times New Roman" panose="02020603050405020304" pitchFamily="18" charset="0"/>
              </a:rPr>
              <a:t>12. STEAM-освіта</a:t>
            </a:r>
            <a:br>
              <a:rPr lang="uk-UA" sz="2400" b="1" dirty="0">
                <a:solidFill>
                  <a:srgbClr val="333333"/>
                </a:solidFill>
                <a:effectLst/>
                <a:latin typeface="Arial" panose="020B0604020202020204" pitchFamily="34" charset="0"/>
                <a:ea typeface="Times New Roman" panose="02020603050405020304" pitchFamily="18" charset="0"/>
              </a:rPr>
            </a:b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13. Прагнення спрощення</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effectLst/>
                <a:latin typeface="Calibri" panose="020F0502020204030204" pitchFamily="34" charset="0"/>
                <a:ea typeface="Calibri" panose="020F0502020204030204" pitchFamily="34" charset="0"/>
                <a:cs typeface="Times New Roman" panose="02020603050405020304" pitchFamily="18" charset="0"/>
              </a:rPr>
              <a:t>14</a:t>
            </a: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Чат-боти для навчання</a:t>
            </a:r>
            <a:br>
              <a:rPr lang="uk-UA" sz="2400" b="1" dirty="0">
                <a:effectLst/>
                <a:latin typeface="Calibri" panose="020F0502020204030204" pitchFamily="34" charset="0"/>
                <a:ea typeface="Calibri" panose="020F0502020204030204" pitchFamily="34" charset="0"/>
                <a:cs typeface="Times New Roman" panose="02020603050405020304" pitchFamily="18" charset="0"/>
              </a:rPr>
            </a:br>
            <a:r>
              <a:rPr lang="uk-UA" sz="2400" b="1" dirty="0">
                <a:effectLst/>
                <a:latin typeface="Calibri" panose="020F0502020204030204" pitchFamily="34" charset="0"/>
                <a:ea typeface="Calibri" panose="020F0502020204030204" pitchFamily="34" charset="0"/>
                <a:cs typeface="Times New Roman" panose="02020603050405020304" pitchFamily="18" charset="0"/>
              </a:rPr>
              <a:t>15</a:t>
            </a:r>
            <a:r>
              <a:rPr lang="uk-UA"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Віртуальна і доповнена реальність (VR та AR технології</a:t>
            </a:r>
            <a:endParaRPr lang="uk-UA" b="1" dirty="0"/>
          </a:p>
        </p:txBody>
      </p:sp>
    </p:spTree>
    <p:extLst>
      <p:ext uri="{BB962C8B-B14F-4D97-AF65-F5344CB8AC3E}">
        <p14:creationId xmlns:p14="http://schemas.microsoft.com/office/powerpoint/2010/main" val="353912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54856C-2359-4888-8ED8-7BE487EA3305}"/>
              </a:ext>
            </a:extLst>
          </p:cNvPr>
          <p:cNvSpPr>
            <a:spLocks noGrp="1"/>
          </p:cNvSpPr>
          <p:nvPr>
            <p:ph type="title"/>
          </p:nvPr>
        </p:nvSpPr>
        <p:spPr/>
        <p:txBody>
          <a:bodyPr>
            <a:normAutofit fontScale="90000"/>
          </a:bodyPr>
          <a:lstStyle/>
          <a:p>
            <a:r>
              <a:rPr lang="uk-UA" b="1" dirty="0">
                <a:latin typeface="Arial" panose="020B0604020202020204" pitchFamily="34" charset="0"/>
                <a:cs typeface="Arial" panose="020B0604020202020204" pitchFamily="34" charset="0"/>
              </a:rPr>
              <a:t>Поняття</a:t>
            </a:r>
            <a:r>
              <a:rPr lang="uk-UA" dirty="0"/>
              <a:t> </a:t>
            </a:r>
            <a:r>
              <a:rPr lang="uk-UA" sz="4400" b="1" dirty="0">
                <a:solidFill>
                  <a:srgbClr val="333333"/>
                </a:solidFill>
                <a:effectLst/>
                <a:latin typeface="Arial" panose="020B0604020202020204" pitchFamily="34" charset="0"/>
                <a:ea typeface="Times New Roman" panose="02020603050405020304" pitchFamily="18" charset="0"/>
              </a:rPr>
              <a:t>STEAM-освіта</a:t>
            </a:r>
            <a:r>
              <a:rPr lang="uk-UA" dirty="0"/>
              <a:t> </a:t>
            </a:r>
            <a:br>
              <a:rPr lang="uk-UA" dirty="0"/>
            </a:br>
            <a:endParaRPr lang="uk-UA" dirty="0"/>
          </a:p>
        </p:txBody>
      </p:sp>
      <p:sp>
        <p:nvSpPr>
          <p:cNvPr id="3" name="Місце для вмісту 2">
            <a:extLst>
              <a:ext uri="{FF2B5EF4-FFF2-40B4-BE49-F238E27FC236}">
                <a16:creationId xmlns:a16="http://schemas.microsoft.com/office/drawing/2014/main" id="{0BCF3CC4-643F-4396-9F88-37C9963EAFD1}"/>
              </a:ext>
            </a:extLst>
          </p:cNvPr>
          <p:cNvSpPr>
            <a:spLocks noGrp="1"/>
          </p:cNvSpPr>
          <p:nvPr>
            <p:ph idx="1"/>
          </p:nvPr>
        </p:nvSpPr>
        <p:spPr/>
        <p:txBody>
          <a:bodyPr>
            <a:normAutofit/>
          </a:bodyPr>
          <a:lstStyle/>
          <a:p>
            <a:pPr>
              <a:lnSpc>
                <a:spcPct val="150000"/>
              </a:lnSpc>
            </a:pPr>
            <a:r>
              <a:rPr lang="uk-UA" sz="2000" dirty="0">
                <a:latin typeface="Arial" panose="020B0604020202020204" pitchFamily="34" charset="0"/>
                <a:cs typeface="Arial" panose="020B0604020202020204" pitchFamily="34" charset="0"/>
              </a:rPr>
              <a:t>Сучасне суспільство відчуває постійний дефіцит фахівців у технологічних галузях. В освіті чітко окреслилась тенденція тотального падіння інтересу до природничих наук та математичних дисциплін, які є основою розвитку та підтримання технологій. Це протиріччя вимагає серйозних змін в освітній галузі. </a:t>
            </a:r>
            <a:r>
              <a:rPr lang="en-US" sz="2000" dirty="0">
                <a:latin typeface="Arial" panose="020B0604020202020204" pitchFamily="34" charset="0"/>
                <a:cs typeface="Arial" panose="020B0604020202020204" pitchFamily="34" charset="0"/>
              </a:rPr>
              <a:t>STEM</a:t>
            </a:r>
            <a:r>
              <a:rPr lang="uk-UA" sz="2000" dirty="0">
                <a:latin typeface="Arial" panose="020B0604020202020204" pitchFamily="34" charset="0"/>
                <a:cs typeface="Arial" panose="020B0604020202020204" pitchFamily="34" charset="0"/>
              </a:rPr>
              <a:t> орієнтоване навчання – один з найбільш актуальних напрямів, що призначений вирішити цю проблему</a:t>
            </a:r>
          </a:p>
        </p:txBody>
      </p:sp>
    </p:spTree>
    <p:extLst>
      <p:ext uri="{BB962C8B-B14F-4D97-AF65-F5344CB8AC3E}">
        <p14:creationId xmlns:p14="http://schemas.microsoft.com/office/powerpoint/2010/main" val="219482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0EED83-9A3B-451B-8B93-CF4B626B55F6}"/>
              </a:ext>
            </a:extLst>
          </p:cNvPr>
          <p:cNvSpPr>
            <a:spLocks noGrp="1"/>
          </p:cNvSpPr>
          <p:nvPr>
            <p:ph type="title"/>
          </p:nvPr>
        </p:nvSpPr>
        <p:spPr>
          <a:xfrm>
            <a:off x="838200" y="365126"/>
            <a:ext cx="10515600" cy="838524"/>
          </a:xfrm>
        </p:spPr>
        <p:txBody>
          <a:bodyPr/>
          <a:lstStyle/>
          <a:p>
            <a:pPr algn="ctr"/>
            <a:r>
              <a:rPr lang="uk-UA" sz="4400" b="1" dirty="0">
                <a:solidFill>
                  <a:srgbClr val="333333"/>
                </a:solidFill>
                <a:effectLst/>
                <a:latin typeface="Arial" panose="020B0604020202020204" pitchFamily="34" charset="0"/>
                <a:ea typeface="Times New Roman" panose="02020603050405020304" pitchFamily="18" charset="0"/>
              </a:rPr>
              <a:t>Акронім-STEAM</a:t>
            </a:r>
            <a:endParaRPr lang="uk-UA" dirty="0"/>
          </a:p>
        </p:txBody>
      </p:sp>
      <p:sp>
        <p:nvSpPr>
          <p:cNvPr id="3" name="Місце для вмісту 2">
            <a:extLst>
              <a:ext uri="{FF2B5EF4-FFF2-40B4-BE49-F238E27FC236}">
                <a16:creationId xmlns:a16="http://schemas.microsoft.com/office/drawing/2014/main" id="{41C17631-9F8A-4B82-BA28-A6CC0667394A}"/>
              </a:ext>
            </a:extLst>
          </p:cNvPr>
          <p:cNvSpPr>
            <a:spLocks noGrp="1"/>
          </p:cNvSpPr>
          <p:nvPr>
            <p:ph idx="1"/>
          </p:nvPr>
        </p:nvSpPr>
        <p:spPr>
          <a:xfrm>
            <a:off x="2589212" y="1203651"/>
            <a:ext cx="8915400" cy="5289224"/>
          </a:xfrm>
        </p:spPr>
        <p:txBody>
          <a:bodyPr>
            <a:normAutofit/>
          </a:bodyPr>
          <a:lstStyle/>
          <a:p>
            <a:r>
              <a:rPr lang="uk-UA" sz="20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Значення STEM-освіт зростатиме, оскільки сприяє розвитку знань, природничих та </a:t>
            </a:r>
            <a:r>
              <a:rPr lang="uk-UA" sz="2000" b="1"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технiчних</a:t>
            </a:r>
            <a:r>
              <a:rPr lang="uk-UA" sz="20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науках, адже наш світ швидко </a:t>
            </a:r>
            <a:r>
              <a:rPr lang="uk-UA" sz="2000" b="1"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змiнюється</a:t>
            </a:r>
            <a:r>
              <a:rPr lang="uk-UA" sz="20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Наше майбутнє скоро визначатимуть наші </a:t>
            </a:r>
            <a:r>
              <a:rPr lang="uk-UA" sz="2000" b="1"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дiти</a:t>
            </a:r>
            <a:endParaRPr lang="uk-UA" sz="20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endParaRPr lang="uk-UA" sz="20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342900" lvl="0" indent="-342900" algn="just">
              <a:lnSpc>
                <a:spcPct val="107000"/>
              </a:lnSpc>
              <a:spcAft>
                <a:spcPts val="675"/>
              </a:spcAft>
              <a:buSzPts val="1000"/>
              <a:buFont typeface="Symbol" panose="05050102010706020507" pitchFamily="18" charset="2"/>
              <a:buChar char=""/>
            </a:pPr>
            <a:r>
              <a:rPr lang="uk-UA" sz="2000" b="1" dirty="0">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STEM утворюється від слів </a:t>
            </a:r>
            <a:r>
              <a:rPr lang="uk-UA" sz="2000" b="1" dirty="0" err="1">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Science</a:t>
            </a:r>
            <a:r>
              <a:rPr lang="uk-UA" sz="2000" b="1" dirty="0">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 (Наука), </a:t>
            </a:r>
            <a:r>
              <a:rPr lang="uk-UA" sz="2000" b="1" dirty="0" err="1">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Technology</a:t>
            </a:r>
            <a:r>
              <a:rPr lang="uk-UA" sz="2000" b="1" dirty="0">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 (Технології), </a:t>
            </a:r>
            <a:r>
              <a:rPr lang="uk-UA" sz="2000" b="1" dirty="0" err="1">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Engineering</a:t>
            </a:r>
            <a:r>
              <a:rPr lang="uk-UA" sz="2000" b="1" dirty="0">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 (Інженерія) та </a:t>
            </a:r>
            <a:r>
              <a:rPr lang="uk-UA" sz="2000" b="1" dirty="0" err="1">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Mathematics</a:t>
            </a:r>
            <a:r>
              <a:rPr lang="uk-UA" sz="2000" b="1" dirty="0">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 (Математика). Саме ці поняття формують основу нової методики в освіті.</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75"/>
              </a:spcAft>
              <a:buSzPts val="1000"/>
              <a:buFont typeface="Symbol" panose="05050102010706020507" pitchFamily="18" charset="2"/>
              <a:buChar char=""/>
            </a:pPr>
            <a:r>
              <a:rPr lang="uk-UA" sz="2000" b="1" dirty="0">
                <a:solidFill>
                  <a:srgbClr val="444455"/>
                </a:solidFill>
                <a:effectLst/>
                <a:latin typeface="Arial" panose="020B0604020202020204" pitchFamily="34" charset="0"/>
                <a:ea typeface="Times New Roman" panose="02020603050405020304" pitchFamily="18" charset="0"/>
                <a:cs typeface="Times New Roman" panose="02020603050405020304" pitchFamily="18" charset="0"/>
              </a:rPr>
              <a:t>Особливість цих технологій полягає у тому, що викладач перестає бути основним джерелом знань. У центрі уроку – проблема чи практичне завдання. А діти мають самостійно знайти шляхи вирішення проблеми, застосувавши наявні знання, здійснивши експеримент і, можливо, зробивши помилки.</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8631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C5DDB7-9437-4118-849A-EE2DD2639679}"/>
              </a:ext>
            </a:extLst>
          </p:cNvPr>
          <p:cNvSpPr>
            <a:spLocks noGrp="1"/>
          </p:cNvSpPr>
          <p:nvPr>
            <p:ph type="title"/>
          </p:nvPr>
        </p:nvSpPr>
        <p:spPr/>
        <p:txBody>
          <a:bodyPr>
            <a:normAutofit fontScale="90000"/>
          </a:bodyPr>
          <a:lstStyle/>
          <a:p>
            <a:r>
              <a:rPr lang="uk-UA" sz="4400" b="1" kern="1800" dirty="0">
                <a:solidFill>
                  <a:srgbClr val="252A3D"/>
                </a:solidFill>
                <a:effectLst/>
                <a:latin typeface="Lato" panose="020F0502020204030203" pitchFamily="34" charset="0"/>
                <a:ea typeface="Times New Roman" panose="02020603050405020304" pitchFamily="18" charset="0"/>
                <a:cs typeface="Times New Roman" panose="02020603050405020304" pitchFamily="18" charset="0"/>
              </a:rPr>
              <a:t>Практичні способи впровадження STEM-освіти в Україні</a:t>
            </a:r>
            <a:br>
              <a:rPr lang="uk-UA" sz="44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27D41543-A6CC-4002-B46E-3E78B64F7194}"/>
              </a:ext>
            </a:extLst>
          </p:cNvPr>
          <p:cNvSpPr>
            <a:spLocks noGrp="1"/>
          </p:cNvSpPr>
          <p:nvPr>
            <p:ph idx="1"/>
          </p:nvPr>
        </p:nvSpPr>
        <p:spPr/>
        <p:txBody>
          <a:bodyPr>
            <a:normAutofit fontScale="85000" lnSpcReduction="10000"/>
          </a:bodyPr>
          <a:lstStyle/>
          <a:p>
            <a:pPr algn="just" fontAlgn="base">
              <a:lnSpc>
                <a:spcPct val="107000"/>
              </a:lnSpc>
              <a:spcAft>
                <a:spcPts val="2250"/>
              </a:spcAft>
            </a:pPr>
            <a:r>
              <a:rPr lang="uk-UA" sz="2400" b="1" dirty="0">
                <a:solidFill>
                  <a:srgbClr val="525558"/>
                </a:solidFill>
                <a:effectLst/>
                <a:latin typeface="Lato" panose="020F0502020204030203" pitchFamily="34" charset="0"/>
                <a:ea typeface="Times New Roman" panose="02020603050405020304" pitchFamily="18" charset="0"/>
                <a:cs typeface="Times New Roman" panose="02020603050405020304" pitchFamily="18" charset="0"/>
              </a:rPr>
              <a:t>Щоб успішно впроваджувати STEM-освіту у навчальних закладах потрібно розуміти необхідність виконання певних умов:</a:t>
            </a:r>
            <a:endParaRPr lang="uk-UA"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mj-lt"/>
              <a:buAutoNum type="arabicPeriod"/>
              <a:tabLst>
                <a:tab pos="457200" algn="l"/>
              </a:tabLst>
            </a:pPr>
            <a:r>
              <a:rPr lang="uk-UA" sz="2400" b="1" dirty="0">
                <a:solidFill>
                  <a:srgbClr val="525558"/>
                </a:solidFill>
                <a:effectLst/>
                <a:latin typeface="Lato" panose="020F0502020204030203" pitchFamily="34" charset="0"/>
                <a:ea typeface="Times New Roman" panose="02020603050405020304" pitchFamily="18" charset="0"/>
                <a:cs typeface="Times New Roman" panose="02020603050405020304" pitchFamily="18" charset="0"/>
              </a:rPr>
              <a:t>Нове специфічне обладнання обладнання;</a:t>
            </a:r>
            <a:endParaRPr lang="uk-UA" sz="2400" b="1" dirty="0">
              <a:solidFill>
                <a:srgbClr val="52555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mj-lt"/>
              <a:buAutoNum type="arabicPeriod"/>
              <a:tabLst>
                <a:tab pos="457200" algn="l"/>
              </a:tabLst>
            </a:pPr>
            <a:r>
              <a:rPr lang="uk-UA" sz="2400" b="1" dirty="0" err="1">
                <a:solidFill>
                  <a:srgbClr val="525558"/>
                </a:solidFill>
                <a:effectLst/>
                <a:latin typeface="Lato" panose="020F0502020204030203" pitchFamily="34" charset="0"/>
                <a:ea typeface="Times New Roman" panose="02020603050405020304" pitchFamily="18" charset="0"/>
                <a:cs typeface="Times New Roman" panose="02020603050405020304" pitchFamily="18" charset="0"/>
              </a:rPr>
              <a:t>Новї</a:t>
            </a:r>
            <a:r>
              <a:rPr lang="uk-UA" sz="2400" b="1" dirty="0">
                <a:solidFill>
                  <a:srgbClr val="525558"/>
                </a:solidFill>
                <a:effectLst/>
                <a:latin typeface="Lato" panose="020F0502020204030203" pitchFamily="34" charset="0"/>
                <a:ea typeface="Times New Roman" panose="02020603050405020304" pitchFamily="18" charset="0"/>
                <a:cs typeface="Times New Roman" panose="02020603050405020304" pitchFamily="18" charset="0"/>
              </a:rPr>
              <a:t> методики викладання.</a:t>
            </a:r>
            <a:endParaRPr lang="uk-UA" sz="2400" b="1" dirty="0">
              <a:solidFill>
                <a:srgbClr val="525558"/>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2250"/>
              </a:spcAft>
            </a:pPr>
            <a:r>
              <a:rPr lang="uk-UA" sz="2400" b="1" dirty="0">
                <a:solidFill>
                  <a:srgbClr val="525558"/>
                </a:solidFill>
                <a:effectLst/>
                <a:latin typeface="Lato" panose="020F0502020204030203" pitchFamily="34" charset="0"/>
                <a:ea typeface="Times New Roman" panose="02020603050405020304" pitchFamily="18" charset="0"/>
                <a:cs typeface="Times New Roman" panose="02020603050405020304" pitchFamily="18" charset="0"/>
              </a:rPr>
              <a:t>В сучасній шкільній освіті в Україні є певні труднощі і з одним, і з іншим. Школи часто не мають необхідного обладнання або ж не знають, як його використовувати, або як задіяти STEM із тим оснащенням, що є в наявності.</a:t>
            </a:r>
            <a:endParaRPr lang="uk-UA"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75820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500168-DE3C-4E62-B45A-9BDB87158DE9}"/>
              </a:ext>
            </a:extLst>
          </p:cNvPr>
          <p:cNvSpPr>
            <a:spLocks noGrp="1"/>
          </p:cNvSpPr>
          <p:nvPr>
            <p:ph type="title"/>
          </p:nvPr>
        </p:nvSpPr>
        <p:spPr>
          <a:xfrm>
            <a:off x="838200" y="365126"/>
            <a:ext cx="10515600" cy="782540"/>
          </a:xfrm>
        </p:spPr>
        <p:txBody>
          <a:bodyPr/>
          <a:lstStyle/>
          <a:p>
            <a:r>
              <a:rPr lang="uk-UA" sz="4400" b="1" dirty="0">
                <a:solidFill>
                  <a:srgbClr val="252A3D"/>
                </a:solidFill>
                <a:effectLst/>
                <a:latin typeface="Lato" panose="020F0502020204030203" pitchFamily="34" charset="0"/>
                <a:ea typeface="Times New Roman" panose="02020603050405020304" pitchFamily="18" charset="0"/>
                <a:cs typeface="Times New Roman" panose="02020603050405020304" pitchFamily="18" charset="0"/>
              </a:rPr>
              <a:t>Яким повинен бути STEM-урок</a:t>
            </a:r>
            <a:endParaRPr lang="uk-UA" dirty="0"/>
          </a:p>
        </p:txBody>
      </p:sp>
      <p:sp>
        <p:nvSpPr>
          <p:cNvPr id="3" name="Місце для вмісту 2">
            <a:extLst>
              <a:ext uri="{FF2B5EF4-FFF2-40B4-BE49-F238E27FC236}">
                <a16:creationId xmlns:a16="http://schemas.microsoft.com/office/drawing/2014/main" id="{8A698C46-D572-43C4-8824-55C577560F0C}"/>
              </a:ext>
            </a:extLst>
          </p:cNvPr>
          <p:cNvSpPr>
            <a:spLocks noGrp="1"/>
          </p:cNvSpPr>
          <p:nvPr>
            <p:ph idx="1"/>
          </p:nvPr>
        </p:nvSpPr>
        <p:spPr>
          <a:xfrm>
            <a:off x="838200" y="1427584"/>
            <a:ext cx="10515600" cy="4749379"/>
          </a:xfrm>
        </p:spPr>
        <p:txBody>
          <a:bodyPr>
            <a:normAutofit fontScale="85000" lnSpcReduction="20000"/>
          </a:bodyPr>
          <a:lstStyle/>
          <a:p>
            <a:pPr algn="just" fontAlgn="base">
              <a:lnSpc>
                <a:spcPct val="107000"/>
              </a:lnSpc>
              <a:spcAft>
                <a:spcPts val="2250"/>
              </a:spcAft>
            </a:pP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Складно назвати STEM-</a:t>
            </a:r>
            <a:r>
              <a:rPr lang="uk-UA" sz="2100" b="1" dirty="0" err="1">
                <a:solidFill>
                  <a:srgbClr val="525558"/>
                </a:solidFill>
                <a:effectLst/>
                <a:latin typeface="Arial" panose="020B0604020202020204" pitchFamily="34" charset="0"/>
                <a:ea typeface="Times New Roman" panose="02020603050405020304" pitchFamily="18" charset="0"/>
                <a:cs typeface="Arial" panose="020B0604020202020204" pitchFamily="34" charset="0"/>
              </a:rPr>
              <a:t>уроком</a:t>
            </a: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 те заняття, де просто використовують нове обладнання у старому методичному форматі. Так, </a:t>
            </a:r>
            <a:r>
              <a:rPr lang="uk-UA" sz="2100" b="1" dirty="0">
                <a:solidFill>
                  <a:srgbClr val="252A3D"/>
                </a:solidFill>
                <a:effectLst/>
                <a:latin typeface="Arial" panose="020B0604020202020204" pitchFamily="34" charset="0"/>
                <a:ea typeface="Times New Roman" panose="02020603050405020304" pitchFamily="18" charset="0"/>
                <a:cs typeface="Arial" panose="020B0604020202020204" pitchFamily="34" charset="0"/>
              </a:rPr>
              <a:t>STEM</a:t>
            </a: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  </a:t>
            </a:r>
            <a:r>
              <a:rPr lang="uk-UA" sz="2100" b="1" dirty="0" err="1">
                <a:solidFill>
                  <a:srgbClr val="525558"/>
                </a:solidFill>
                <a:effectLst/>
                <a:latin typeface="Arial" panose="020B0604020202020204" pitchFamily="34" charset="0"/>
                <a:ea typeface="Times New Roman" panose="02020603050405020304" pitchFamily="18" charset="0"/>
                <a:cs typeface="Arial" panose="020B0604020202020204" pitchFamily="34" charset="0"/>
              </a:rPr>
              <a:t>уроком</a:t>
            </a: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 не є звичайний урок фізики з цифровими вимірювальними комплексами, урок хімії чи біології з новими мікроскопами та інтерактивними панелями, або ж звичайний друк на 3D-принтері чи збирання роботів.</a:t>
            </a:r>
            <a:endParaRPr lang="uk-UA" sz="2100" b="1"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07000"/>
              </a:lnSpc>
              <a:spcAft>
                <a:spcPts val="800"/>
              </a:spcAft>
            </a:pP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Ідеальна STEM-освіта — це комплексний підхід, де є командна і </a:t>
            </a:r>
            <a:r>
              <a:rPr lang="uk-UA" sz="2100" b="1" dirty="0" err="1">
                <a:solidFill>
                  <a:srgbClr val="525558"/>
                </a:solidFill>
                <a:effectLst/>
                <a:latin typeface="Arial" panose="020B0604020202020204" pitchFamily="34" charset="0"/>
                <a:ea typeface="Times New Roman" panose="02020603050405020304" pitchFamily="18" charset="0"/>
                <a:cs typeface="Arial" panose="020B0604020202020204" pitchFamily="34" charset="0"/>
              </a:rPr>
              <a:t>проєктна</a:t>
            </a: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 робота учнів, прогресивний викладач, сучасне технологічне обладнання, інтеграція кількох наук і навчальних дисциплін, творчість і креативність.</a:t>
            </a:r>
            <a:endParaRPr lang="uk-UA" sz="2100" b="1"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07000"/>
              </a:lnSpc>
              <a:spcAft>
                <a:spcPts val="800"/>
              </a:spcAft>
            </a:pP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Для початку розділимо поняття STEM-освіти за способами застосування у навчальному процесі. Можна виокремити три основних типи впровадження STEM:</a:t>
            </a:r>
            <a:endParaRPr lang="uk-UA" sz="21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07000"/>
              </a:lnSpc>
              <a:spcAft>
                <a:spcPts val="1125"/>
              </a:spcAft>
              <a:buSzPts val="1000"/>
              <a:buFont typeface="Symbol" panose="05050102010706020507" pitchFamily="18" charset="2"/>
              <a:buChar char=""/>
              <a:tabLst>
                <a:tab pos="457200" algn="l"/>
              </a:tabLst>
            </a:pP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робототехніка;</a:t>
            </a:r>
            <a:endParaRPr lang="uk-UA" sz="2100" b="1" dirty="0">
              <a:solidFill>
                <a:srgbClr val="525558"/>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07000"/>
              </a:lnSpc>
              <a:spcAft>
                <a:spcPts val="1125"/>
              </a:spcAft>
              <a:buSzPts val="1000"/>
              <a:buFont typeface="Symbol" panose="05050102010706020507" pitchFamily="18" charset="2"/>
              <a:buChar char=""/>
              <a:tabLst>
                <a:tab pos="457200" algn="l"/>
              </a:tabLst>
            </a:pPr>
            <a:r>
              <a:rPr lang="uk-UA" sz="2100" b="1" dirty="0" err="1">
                <a:solidFill>
                  <a:srgbClr val="525558"/>
                </a:solidFill>
                <a:effectLst/>
                <a:latin typeface="Arial" panose="020B0604020202020204" pitchFamily="34" charset="0"/>
                <a:ea typeface="Times New Roman" panose="02020603050405020304" pitchFamily="18" charset="0"/>
                <a:cs typeface="Arial" panose="020B0604020202020204" pitchFamily="34" charset="0"/>
              </a:rPr>
              <a:t>мейкерство</a:t>
            </a: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a:t>
            </a:r>
            <a:endParaRPr lang="uk-UA" sz="2100" b="1" dirty="0">
              <a:solidFill>
                <a:srgbClr val="525558"/>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07000"/>
              </a:lnSpc>
              <a:spcAft>
                <a:spcPts val="1125"/>
              </a:spcAft>
              <a:buSzPts val="1000"/>
              <a:buFont typeface="Symbol" panose="05050102010706020507" pitchFamily="18" charset="2"/>
              <a:buChar char=""/>
              <a:tabLst>
                <a:tab pos="457200" algn="l"/>
              </a:tabLst>
            </a:pP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інтегровані </a:t>
            </a:r>
            <a:r>
              <a:rPr lang="uk-UA" sz="2100" b="1" dirty="0" err="1">
                <a:solidFill>
                  <a:srgbClr val="525558"/>
                </a:solidFill>
                <a:effectLst/>
                <a:latin typeface="Arial" panose="020B0604020202020204" pitchFamily="34" charset="0"/>
                <a:ea typeface="Times New Roman" panose="02020603050405020304" pitchFamily="18" charset="0"/>
                <a:cs typeface="Arial" panose="020B0604020202020204" pitchFamily="34" charset="0"/>
              </a:rPr>
              <a:t>stem-уроки</a:t>
            </a:r>
            <a:r>
              <a:rPr lang="uk-UA" sz="2100" b="1" dirty="0">
                <a:solidFill>
                  <a:srgbClr val="525558"/>
                </a:solidFill>
                <a:effectLst/>
                <a:latin typeface="Arial" panose="020B0604020202020204" pitchFamily="34" charset="0"/>
                <a:ea typeface="Times New Roman" panose="02020603050405020304" pitchFamily="18" charset="0"/>
                <a:cs typeface="Arial" panose="020B0604020202020204" pitchFamily="34" charset="0"/>
              </a:rPr>
              <a:t>.</a:t>
            </a:r>
            <a:endParaRPr lang="uk-UA" sz="2100" b="1" dirty="0">
              <a:solidFill>
                <a:srgbClr val="525558"/>
              </a:solidFill>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1775928973"/>
      </p:ext>
    </p:extLst>
  </p:cSld>
  <p:clrMapOvr>
    <a:masterClrMapping/>
  </p:clrMapOvr>
</p:sld>
</file>

<file path=ppt/theme/theme1.xml><?xml version="1.0" encoding="utf-8"?>
<a:theme xmlns:a="http://schemas.openxmlformats.org/drawingml/2006/main" name="Віхоть">
  <a:themeElements>
    <a:clrScheme name="Віхоть">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481</TotalTime>
  <Words>1693</Words>
  <Application>Microsoft Office PowerPoint</Application>
  <PresentationFormat>Широкий екран</PresentationFormat>
  <Paragraphs>69</Paragraphs>
  <Slides>20</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20</vt:i4>
      </vt:variant>
    </vt:vector>
  </HeadingPairs>
  <TitlesOfParts>
    <vt:vector size="30" baseType="lpstr">
      <vt:lpstr>Arial</vt:lpstr>
      <vt:lpstr>Calibri</vt:lpstr>
      <vt:lpstr>Century Gothic</vt:lpstr>
      <vt:lpstr>Lato</vt:lpstr>
      <vt:lpstr>ProximaNova</vt:lpstr>
      <vt:lpstr>Roboto</vt:lpstr>
      <vt:lpstr>Symbol</vt:lpstr>
      <vt:lpstr>Times New Roman</vt:lpstr>
      <vt:lpstr>Wingdings 3</vt:lpstr>
      <vt:lpstr>Віхоть</vt:lpstr>
      <vt:lpstr>   Сучасні освітні тренди</vt:lpstr>
      <vt:lpstr>Глобальні тренди, які формуватимуть освітні </vt:lpstr>
      <vt:lpstr>                                              ПРО ДОСЛІДЖЕННЯ автори дослідження вважають, що одержані ними висновки дозволять підготувати суспільство та систему освіти до змін у найближчі десятиліття  в дослідження нема конкретних відповідей, є пропозиція поміркувати. Актуальні запитання, що потрібно обміркувати, плануючи щось змінювати в освіті  такі  Чи актуальною буде тенденція в конкретному культурно-економічному контексті? Як швидко може зрости вплив конкретної тенденції? Як можна на неї вплинути? Які можливості відреагувати на відповідні зміни? Які інші фактори слід брати до уваги?</vt:lpstr>
      <vt:lpstr>ЗРОСТАННЯ Тенденція 1. Добробут зростає скрізь Тенденція 2. Нові джерела зростання Тенденція 3. Демографічний тиск Тенденція 4. Революція зростання Тенденція 5. Нескінченність – не обмеження  ЖИТТЯ ТА РОБОТА Тенденція 6. Працюємо, щоби жити, чи живем, аби працювати Тенденція 7. Нова робота для нового століття? Тенденція 8. Кількісна оцінка життя Тенденція 9. Родина ХХІ століття Тенденція 10. Якість життя  ЗНАННЯ ТА СИЛА Тенденція 11. Суспільство знань Тенденція 12. Штучний інтелект Тенденція 13. Наукові відкриття Тенденція 14. Управління знаннями Тенденція 15. Говорити правду владі  ІДЕНТИЧНІСТЬ ТА НАЛЕЖНІСТЬ Тенденція 16. Іди своєю дорогою Тенденція 17. Врешті, цей світ невеликий Тенденція 18. Говорити відверто Тенденція 19. Один за всіх та всі за одного Тенденція 20. Різні профілі людини МІНЛИВА ПРИРОДА .Тенденція 21. Планети Б немає Тенденція 22. Живий світ Тенденція 23. Пожива для роздумів Тенденція 24. Людське тіло Тенденція 25. Ніхто не живе в кіберпросторі</vt:lpstr>
      <vt:lpstr> Деякі освітні тренди, що витікають із попередніх тенденцій</vt:lpstr>
      <vt:lpstr>Поняття STEAM-освіта  </vt:lpstr>
      <vt:lpstr>Акронім-STEAM</vt:lpstr>
      <vt:lpstr>Практичні способи впровадження STEM-освіти в Україні </vt:lpstr>
      <vt:lpstr>Яким повинен бути STEM-урок</vt:lpstr>
      <vt:lpstr>Чому STEM-освіта актуальна</vt:lpstr>
      <vt:lpstr>Що STEM- освіта передбачає?</vt:lpstr>
      <vt:lpstr>ООтже, STEM – це підготовка учнів до то  STEM фактично підготовка учнів до майбутнього і воно напряму залежить від внеску нащої освітньої системи.  </vt:lpstr>
      <vt:lpstr>Порівняння STEM підходу та традиційного</vt:lpstr>
      <vt:lpstr>Елементи STEM навчання</vt:lpstr>
      <vt:lpstr>STEAM-освіта при вивченні хімії</vt:lpstr>
      <vt:lpstr>Презентація PowerPoint</vt:lpstr>
      <vt:lpstr>Фрагмент учнівського екологічного проєкту</vt:lpstr>
      <vt:lpstr>Міні-дослідження будови органічних молекул</vt:lpstr>
      <vt:lpstr>ДЯКУЮ ЗА УВАГУ!</vt:lpstr>
      <vt:lpstr>Використані джерела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Сучасні освітні тренди</dc:title>
  <dc:creator>таня українка</dc:creator>
  <cp:lastModifiedBy>таня українка</cp:lastModifiedBy>
  <cp:revision>48</cp:revision>
  <dcterms:created xsi:type="dcterms:W3CDTF">2023-10-22T19:56:56Z</dcterms:created>
  <dcterms:modified xsi:type="dcterms:W3CDTF">2024-01-07T13:16:53Z</dcterms:modified>
</cp:coreProperties>
</file>