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2" r:id="rId4"/>
  </p:sldMasterIdLst>
  <p:notesMasterIdLst>
    <p:notesMasterId r:id="rId37"/>
  </p:notesMasterIdLst>
  <p:handoutMasterIdLst>
    <p:handoutMasterId r:id="rId38"/>
  </p:handoutMasterIdLst>
  <p:sldIdLst>
    <p:sldId id="274" r:id="rId5"/>
    <p:sldId id="257" r:id="rId6"/>
    <p:sldId id="259" r:id="rId7"/>
    <p:sldId id="256" r:id="rId8"/>
    <p:sldId id="260" r:id="rId9"/>
    <p:sldId id="261" r:id="rId10"/>
    <p:sldId id="262" r:id="rId11"/>
    <p:sldId id="263" r:id="rId12"/>
    <p:sldId id="266" r:id="rId13"/>
    <p:sldId id="264" r:id="rId14"/>
    <p:sldId id="276" r:id="rId15"/>
    <p:sldId id="1119" r:id="rId16"/>
    <p:sldId id="1121" r:id="rId17"/>
    <p:sldId id="1127" r:id="rId18"/>
    <p:sldId id="1155" r:id="rId19"/>
    <p:sldId id="1156" r:id="rId20"/>
    <p:sldId id="1157" r:id="rId21"/>
    <p:sldId id="1158" r:id="rId22"/>
    <p:sldId id="1159" r:id="rId23"/>
    <p:sldId id="1161" r:id="rId24"/>
    <p:sldId id="1163" r:id="rId25"/>
    <p:sldId id="1164" r:id="rId26"/>
    <p:sldId id="1168" r:id="rId27"/>
    <p:sldId id="1169" r:id="rId28"/>
    <p:sldId id="1183" r:id="rId29"/>
    <p:sldId id="1185" r:id="rId30"/>
    <p:sldId id="1187" r:id="rId31"/>
    <p:sldId id="1188" r:id="rId32"/>
    <p:sldId id="1189" r:id="rId33"/>
    <p:sldId id="1190" r:id="rId34"/>
    <p:sldId id="1191" r:id="rId35"/>
    <p:sldId id="273" r:id="rId36"/>
  </p:sldIdLst>
  <p:sldSz cx="12192000" cy="6858000"/>
  <p:notesSz cx="9144000" cy="6858000"/>
  <p:defaultTextStyle>
    <a:defPPr rtl="0">
      <a:defRPr lang="uk-ua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E5C0A0-D467-40CD-8A7E-9808641D1FA9}" v="972" dt="2023-08-30T06:12:09.0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94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>
            <a:extLst>
              <a:ext uri="{FF2B5EF4-FFF2-40B4-BE49-F238E27FC236}">
                <a16:creationId xmlns:a16="http://schemas.microsoft.com/office/drawing/2014/main" id="{2A76F12D-2985-47C3-A07C-9F03DD159D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uk-UA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4F83A19-1DC2-46DB-B3A1-ECF7C417E9E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08FE9C1-D965-406A-81C5-38E73C67C16A}" type="datetime1">
              <a:rPr lang="uk-UA" smtClean="0"/>
              <a:t>24.10.2023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6A3D6289-F1C3-4041-A186-E428808BD1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E17ECA2-D3CC-4290-9914-977FED6D365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0D98A85-43CB-4CDC-8FF1-647F52B29F1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210913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uk-UA" noProof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B0FA427-5CB1-44C6-947B-6B9802BA0F31}" type="datetime1">
              <a:rPr lang="uk-UA" noProof="0" smtClean="0"/>
              <a:t>24.10.2023</a:t>
            </a:fld>
            <a:endParaRPr lang="uk-UA" noProof="0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uk-UA" noProof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uk-UA" noProof="0" dirty="0"/>
              <a:t>Зразок тексту</a:t>
            </a:r>
          </a:p>
          <a:p>
            <a:pPr lvl="1" rtl="0"/>
            <a:r>
              <a:rPr lang="uk-UA" noProof="0" dirty="0"/>
              <a:t>Другий рівень</a:t>
            </a:r>
          </a:p>
          <a:p>
            <a:pPr lvl="2" rtl="0"/>
            <a:r>
              <a:rPr lang="uk-UA" noProof="0" dirty="0"/>
              <a:t>Третій рівень</a:t>
            </a:r>
          </a:p>
          <a:p>
            <a:pPr lvl="3" rtl="0"/>
            <a:r>
              <a:rPr lang="uk-UA" noProof="0" dirty="0"/>
              <a:t>Четвертий рівень</a:t>
            </a:r>
          </a:p>
          <a:p>
            <a:pPr lvl="4" rtl="0"/>
            <a:r>
              <a:rPr lang="uk-UA" noProof="0" dirty="0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uk-UA" noProof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F3B4569-3B6E-468D-B981-DA515F47BCE4}" type="slidenum">
              <a:rPr lang="uk-UA" noProof="0" smtClean="0"/>
              <a:t>‹№›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23382088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F3B4569-3B6E-468D-B981-DA515F47BCE4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6569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367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533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0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‹№›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164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‹№›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540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‹№›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86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‹№›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094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‹№›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577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124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‹№›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937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‹№›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949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313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05" r:id="rId6"/>
    <p:sldLayoutId id="2147483701" r:id="rId7"/>
    <p:sldLayoutId id="2147483702" r:id="rId8"/>
    <p:sldLayoutId id="2147483703" r:id="rId9"/>
    <p:sldLayoutId id="2147483704" r:id="rId10"/>
    <p:sldLayoutId id="2147483706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6B7601B-4EBB-47CE-81B0-E38926861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96" y="2265681"/>
            <a:ext cx="6212024" cy="391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B9AEC1-9DB5-4996-A4E1-BDA9DE49F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296" y="365125"/>
            <a:ext cx="10941504" cy="1325563"/>
          </a:xfrm>
        </p:spPr>
        <p:txBody>
          <a:bodyPr>
            <a:normAutofit/>
          </a:bodyPr>
          <a:lstStyle/>
          <a:p>
            <a:pPr algn="ctr"/>
            <a:r>
              <a:rPr lang="uk-UA" dirty="0">
                <a:solidFill>
                  <a:schemeClr val="accent5"/>
                </a:solidFill>
              </a:rPr>
              <a:t>КЗ «</a:t>
            </a:r>
            <a:r>
              <a:rPr lang="uk-UA" dirty="0" err="1">
                <a:solidFill>
                  <a:schemeClr val="accent5"/>
                </a:solidFill>
              </a:rPr>
              <a:t>Некрасовський</a:t>
            </a:r>
            <a:r>
              <a:rPr lang="uk-UA" dirty="0">
                <a:solidFill>
                  <a:schemeClr val="accent5"/>
                </a:solidFill>
              </a:rPr>
              <a:t> ліцей»</a:t>
            </a:r>
            <a:endParaRPr lang="ru-UA" dirty="0">
              <a:solidFill>
                <a:schemeClr val="accent5"/>
              </a:solidFill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DC04FCF-CAC7-4AAF-A78A-0DBB8C68A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40" y="1929384"/>
            <a:ext cx="4861560" cy="492861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uk-UA" sz="5400" dirty="0">
                <a:solidFill>
                  <a:srgbClr val="FF0000"/>
                </a:solidFill>
              </a:rPr>
              <a:t>Сучасні тренди в освіті</a:t>
            </a:r>
          </a:p>
          <a:p>
            <a:pPr algn="ctr"/>
            <a:endParaRPr lang="uk-UA" sz="1100" dirty="0"/>
          </a:p>
          <a:p>
            <a:pPr marL="0" indent="0" algn="ctr">
              <a:buNone/>
            </a:pPr>
            <a:r>
              <a:rPr lang="ru-RU" sz="6000" b="1" i="1" dirty="0" err="1">
                <a:solidFill>
                  <a:srgbClr val="00B050"/>
                </a:solidFill>
                <a:effectLst/>
                <a:latin typeface="Roboto" panose="02000000000000000000" pitchFamily="2" charset="0"/>
              </a:rPr>
              <a:t>Презентація</a:t>
            </a:r>
            <a:r>
              <a:rPr lang="ru-RU" sz="6000" b="1" i="1" dirty="0">
                <a:solidFill>
                  <a:srgbClr val="00B050"/>
                </a:solidFill>
                <a:effectLst/>
                <a:latin typeface="Roboto" panose="02000000000000000000" pitchFamily="2" charset="0"/>
              </a:rPr>
              <a:t> на тему</a:t>
            </a:r>
          </a:p>
          <a:p>
            <a:pPr marL="0" indent="0" algn="ctr">
              <a:buNone/>
            </a:pPr>
            <a:r>
              <a:rPr lang="ru-RU" sz="6000" b="1" i="1" dirty="0">
                <a:solidFill>
                  <a:srgbClr val="00B050"/>
                </a:solidFill>
                <a:effectLst/>
                <a:latin typeface="Roboto" panose="02000000000000000000" pitchFamily="2" charset="0"/>
              </a:rPr>
              <a:t> "Soft </a:t>
            </a:r>
            <a:r>
              <a:rPr lang="ru-RU" sz="6000" b="1" i="1" dirty="0" err="1">
                <a:solidFill>
                  <a:srgbClr val="00B050"/>
                </a:solidFill>
                <a:effectLst/>
                <a:latin typeface="Roboto" panose="02000000000000000000" pitchFamily="2" charset="0"/>
              </a:rPr>
              <a:t>skills</a:t>
            </a:r>
            <a:r>
              <a:rPr lang="ru-RU" sz="6000" b="1" i="1" dirty="0">
                <a:solidFill>
                  <a:srgbClr val="00B050"/>
                </a:solidFill>
                <a:effectLst/>
                <a:latin typeface="Roboto" panose="02000000000000000000" pitchFamily="2" charset="0"/>
              </a:rPr>
              <a:t>"</a:t>
            </a:r>
          </a:p>
          <a:p>
            <a:pPr marL="0" indent="0" algn="ctr">
              <a:buNone/>
            </a:pPr>
            <a:r>
              <a:rPr lang="ru-RU" b="1" i="1" dirty="0">
                <a:solidFill>
                  <a:schemeClr val="accent5"/>
                </a:solidFill>
                <a:effectLst/>
                <a:latin typeface="Book Antiqua" panose="02040602050305030304" pitchFamily="18" charset="0"/>
              </a:rPr>
              <a:t>Учитель: Тетяна ГОРДЄЄВА</a:t>
            </a: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959958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4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4D80F7-B50C-2473-C232-71D3ADED6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uk-UA" sz="7200" dirty="0"/>
              <a:t>Гнучкі навички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072" y="1817073"/>
            <a:ext cx="11018520" cy="18288"/>
          </a:xfrm>
          <a:custGeom>
            <a:avLst/>
            <a:gdLst>
              <a:gd name="connsiteX0" fmla="*/ 0 w 11018520"/>
              <a:gd name="connsiteY0" fmla="*/ 0 h 18288"/>
              <a:gd name="connsiteX1" fmla="*/ 468287 w 11018520"/>
              <a:gd name="connsiteY1" fmla="*/ 0 h 18288"/>
              <a:gd name="connsiteX2" fmla="*/ 1156945 w 11018520"/>
              <a:gd name="connsiteY2" fmla="*/ 0 h 18288"/>
              <a:gd name="connsiteX3" fmla="*/ 1955787 w 11018520"/>
              <a:gd name="connsiteY3" fmla="*/ 0 h 18288"/>
              <a:gd name="connsiteX4" fmla="*/ 2313889 w 11018520"/>
              <a:gd name="connsiteY4" fmla="*/ 0 h 18288"/>
              <a:gd name="connsiteX5" fmla="*/ 2671991 w 11018520"/>
              <a:gd name="connsiteY5" fmla="*/ 0 h 18288"/>
              <a:gd name="connsiteX6" fmla="*/ 3581019 w 11018520"/>
              <a:gd name="connsiteY6" fmla="*/ 0 h 18288"/>
              <a:gd name="connsiteX7" fmla="*/ 4269677 w 11018520"/>
              <a:gd name="connsiteY7" fmla="*/ 0 h 18288"/>
              <a:gd name="connsiteX8" fmla="*/ 4627778 w 11018520"/>
              <a:gd name="connsiteY8" fmla="*/ 0 h 18288"/>
              <a:gd name="connsiteX9" fmla="*/ 5316436 w 11018520"/>
              <a:gd name="connsiteY9" fmla="*/ 0 h 18288"/>
              <a:gd name="connsiteX10" fmla="*/ 6225464 w 11018520"/>
              <a:gd name="connsiteY10" fmla="*/ 0 h 18288"/>
              <a:gd name="connsiteX11" fmla="*/ 6803936 w 11018520"/>
              <a:gd name="connsiteY11" fmla="*/ 0 h 18288"/>
              <a:gd name="connsiteX12" fmla="*/ 7382408 w 11018520"/>
              <a:gd name="connsiteY12" fmla="*/ 0 h 18288"/>
              <a:gd name="connsiteX13" fmla="*/ 8071066 w 11018520"/>
              <a:gd name="connsiteY13" fmla="*/ 0 h 18288"/>
              <a:gd name="connsiteX14" fmla="*/ 8869909 w 11018520"/>
              <a:gd name="connsiteY14" fmla="*/ 0 h 18288"/>
              <a:gd name="connsiteX15" fmla="*/ 9668751 w 11018520"/>
              <a:gd name="connsiteY15" fmla="*/ 0 h 18288"/>
              <a:gd name="connsiteX16" fmla="*/ 11018520 w 11018520"/>
              <a:gd name="connsiteY16" fmla="*/ 0 h 18288"/>
              <a:gd name="connsiteX17" fmla="*/ 11018520 w 11018520"/>
              <a:gd name="connsiteY17" fmla="*/ 18288 h 18288"/>
              <a:gd name="connsiteX18" fmla="*/ 10550233 w 11018520"/>
              <a:gd name="connsiteY18" fmla="*/ 18288 h 18288"/>
              <a:gd name="connsiteX19" fmla="*/ 9641205 w 11018520"/>
              <a:gd name="connsiteY19" fmla="*/ 18288 h 18288"/>
              <a:gd name="connsiteX20" fmla="*/ 8952548 w 11018520"/>
              <a:gd name="connsiteY20" fmla="*/ 18288 h 18288"/>
              <a:gd name="connsiteX21" fmla="*/ 8594446 w 11018520"/>
              <a:gd name="connsiteY21" fmla="*/ 18288 h 18288"/>
              <a:gd name="connsiteX22" fmla="*/ 7905788 w 11018520"/>
              <a:gd name="connsiteY22" fmla="*/ 18288 h 18288"/>
              <a:gd name="connsiteX23" fmla="*/ 7327316 w 11018520"/>
              <a:gd name="connsiteY23" fmla="*/ 18288 h 18288"/>
              <a:gd name="connsiteX24" fmla="*/ 6748844 w 11018520"/>
              <a:gd name="connsiteY24" fmla="*/ 18288 h 18288"/>
              <a:gd name="connsiteX25" fmla="*/ 6170371 w 11018520"/>
              <a:gd name="connsiteY25" fmla="*/ 18288 h 18288"/>
              <a:gd name="connsiteX26" fmla="*/ 5591899 w 11018520"/>
              <a:gd name="connsiteY26" fmla="*/ 18288 h 18288"/>
              <a:gd name="connsiteX27" fmla="*/ 4793056 w 11018520"/>
              <a:gd name="connsiteY27" fmla="*/ 18288 h 18288"/>
              <a:gd name="connsiteX28" fmla="*/ 4104399 w 11018520"/>
              <a:gd name="connsiteY28" fmla="*/ 18288 h 18288"/>
              <a:gd name="connsiteX29" fmla="*/ 3746297 w 11018520"/>
              <a:gd name="connsiteY29" fmla="*/ 18288 h 18288"/>
              <a:gd name="connsiteX30" fmla="*/ 3167825 w 11018520"/>
              <a:gd name="connsiteY30" fmla="*/ 18288 h 18288"/>
              <a:gd name="connsiteX31" fmla="*/ 2368982 w 11018520"/>
              <a:gd name="connsiteY31" fmla="*/ 18288 h 18288"/>
              <a:gd name="connsiteX32" fmla="*/ 1900695 w 11018520"/>
              <a:gd name="connsiteY32" fmla="*/ 18288 h 18288"/>
              <a:gd name="connsiteX33" fmla="*/ 991667 w 11018520"/>
              <a:gd name="connsiteY33" fmla="*/ 18288 h 18288"/>
              <a:gd name="connsiteX34" fmla="*/ 0 w 11018520"/>
              <a:gd name="connsiteY34" fmla="*/ 18288 h 18288"/>
              <a:gd name="connsiteX35" fmla="*/ 0 w 11018520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018520" h="18288" fill="none" extrusionOk="0">
                <a:moveTo>
                  <a:pt x="0" y="0"/>
                </a:moveTo>
                <a:cubicBezTo>
                  <a:pt x="176840" y="19448"/>
                  <a:pt x="369510" y="1686"/>
                  <a:pt x="468287" y="0"/>
                </a:cubicBezTo>
                <a:cubicBezTo>
                  <a:pt x="567064" y="-1686"/>
                  <a:pt x="844925" y="28710"/>
                  <a:pt x="1156945" y="0"/>
                </a:cubicBezTo>
                <a:cubicBezTo>
                  <a:pt x="1468965" y="-28710"/>
                  <a:pt x="1755775" y="35306"/>
                  <a:pt x="1955787" y="0"/>
                </a:cubicBezTo>
                <a:cubicBezTo>
                  <a:pt x="2155799" y="-35306"/>
                  <a:pt x="2224532" y="-16632"/>
                  <a:pt x="2313889" y="0"/>
                </a:cubicBezTo>
                <a:cubicBezTo>
                  <a:pt x="2403246" y="16632"/>
                  <a:pt x="2494050" y="6083"/>
                  <a:pt x="2671991" y="0"/>
                </a:cubicBezTo>
                <a:cubicBezTo>
                  <a:pt x="2849932" y="-6083"/>
                  <a:pt x="3354152" y="34614"/>
                  <a:pt x="3581019" y="0"/>
                </a:cubicBezTo>
                <a:cubicBezTo>
                  <a:pt x="3807886" y="-34614"/>
                  <a:pt x="4022451" y="14254"/>
                  <a:pt x="4269677" y="0"/>
                </a:cubicBezTo>
                <a:cubicBezTo>
                  <a:pt x="4516903" y="-14254"/>
                  <a:pt x="4514495" y="-13291"/>
                  <a:pt x="4627778" y="0"/>
                </a:cubicBezTo>
                <a:cubicBezTo>
                  <a:pt x="4741061" y="13291"/>
                  <a:pt x="5120758" y="-22660"/>
                  <a:pt x="5316436" y="0"/>
                </a:cubicBezTo>
                <a:cubicBezTo>
                  <a:pt x="5512114" y="22660"/>
                  <a:pt x="5812155" y="-9513"/>
                  <a:pt x="6225464" y="0"/>
                </a:cubicBezTo>
                <a:cubicBezTo>
                  <a:pt x="6638773" y="9513"/>
                  <a:pt x="6545417" y="2479"/>
                  <a:pt x="6803936" y="0"/>
                </a:cubicBezTo>
                <a:cubicBezTo>
                  <a:pt x="7062455" y="-2479"/>
                  <a:pt x="7245098" y="-20209"/>
                  <a:pt x="7382408" y="0"/>
                </a:cubicBezTo>
                <a:cubicBezTo>
                  <a:pt x="7519718" y="20209"/>
                  <a:pt x="7801947" y="19736"/>
                  <a:pt x="8071066" y="0"/>
                </a:cubicBezTo>
                <a:cubicBezTo>
                  <a:pt x="8340185" y="-19736"/>
                  <a:pt x="8495312" y="-6666"/>
                  <a:pt x="8869909" y="0"/>
                </a:cubicBezTo>
                <a:cubicBezTo>
                  <a:pt x="9244506" y="6666"/>
                  <a:pt x="9501461" y="-13745"/>
                  <a:pt x="9668751" y="0"/>
                </a:cubicBezTo>
                <a:cubicBezTo>
                  <a:pt x="9836041" y="13745"/>
                  <a:pt x="10607605" y="14143"/>
                  <a:pt x="11018520" y="0"/>
                </a:cubicBezTo>
                <a:cubicBezTo>
                  <a:pt x="11019166" y="4451"/>
                  <a:pt x="11019010" y="9226"/>
                  <a:pt x="11018520" y="18288"/>
                </a:cubicBezTo>
                <a:cubicBezTo>
                  <a:pt x="10834966" y="15274"/>
                  <a:pt x="10754561" y="35250"/>
                  <a:pt x="10550233" y="18288"/>
                </a:cubicBezTo>
                <a:cubicBezTo>
                  <a:pt x="10345905" y="1326"/>
                  <a:pt x="9906342" y="45884"/>
                  <a:pt x="9641205" y="18288"/>
                </a:cubicBezTo>
                <a:cubicBezTo>
                  <a:pt x="9376068" y="-9308"/>
                  <a:pt x="9177188" y="43988"/>
                  <a:pt x="8952548" y="18288"/>
                </a:cubicBezTo>
                <a:cubicBezTo>
                  <a:pt x="8727908" y="-7412"/>
                  <a:pt x="8707007" y="3271"/>
                  <a:pt x="8594446" y="18288"/>
                </a:cubicBezTo>
                <a:cubicBezTo>
                  <a:pt x="8481885" y="33305"/>
                  <a:pt x="8175004" y="35109"/>
                  <a:pt x="7905788" y="18288"/>
                </a:cubicBezTo>
                <a:cubicBezTo>
                  <a:pt x="7636572" y="1467"/>
                  <a:pt x="7535638" y="7399"/>
                  <a:pt x="7327316" y="18288"/>
                </a:cubicBezTo>
                <a:cubicBezTo>
                  <a:pt x="7118994" y="29177"/>
                  <a:pt x="6978247" y="47205"/>
                  <a:pt x="6748844" y="18288"/>
                </a:cubicBezTo>
                <a:cubicBezTo>
                  <a:pt x="6519441" y="-10629"/>
                  <a:pt x="6459241" y="43308"/>
                  <a:pt x="6170371" y="18288"/>
                </a:cubicBezTo>
                <a:cubicBezTo>
                  <a:pt x="5881501" y="-6732"/>
                  <a:pt x="5736201" y="35971"/>
                  <a:pt x="5591899" y="18288"/>
                </a:cubicBezTo>
                <a:cubicBezTo>
                  <a:pt x="5447597" y="605"/>
                  <a:pt x="4990303" y="20409"/>
                  <a:pt x="4793056" y="18288"/>
                </a:cubicBezTo>
                <a:cubicBezTo>
                  <a:pt x="4595809" y="16167"/>
                  <a:pt x="4271723" y="2909"/>
                  <a:pt x="4104399" y="18288"/>
                </a:cubicBezTo>
                <a:cubicBezTo>
                  <a:pt x="3937075" y="33667"/>
                  <a:pt x="3923235" y="10730"/>
                  <a:pt x="3746297" y="18288"/>
                </a:cubicBezTo>
                <a:cubicBezTo>
                  <a:pt x="3569359" y="25846"/>
                  <a:pt x="3351081" y="24702"/>
                  <a:pt x="3167825" y="18288"/>
                </a:cubicBezTo>
                <a:cubicBezTo>
                  <a:pt x="2984569" y="11874"/>
                  <a:pt x="2708033" y="13293"/>
                  <a:pt x="2368982" y="18288"/>
                </a:cubicBezTo>
                <a:cubicBezTo>
                  <a:pt x="2029931" y="23283"/>
                  <a:pt x="2009060" y="37671"/>
                  <a:pt x="1900695" y="18288"/>
                </a:cubicBezTo>
                <a:cubicBezTo>
                  <a:pt x="1792330" y="-1095"/>
                  <a:pt x="1183178" y="9337"/>
                  <a:pt x="991667" y="18288"/>
                </a:cubicBezTo>
                <a:cubicBezTo>
                  <a:pt x="800156" y="27239"/>
                  <a:pt x="375690" y="34110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1018520" h="18288" stroke="0" extrusionOk="0">
                <a:moveTo>
                  <a:pt x="0" y="0"/>
                </a:moveTo>
                <a:cubicBezTo>
                  <a:pt x="266588" y="-23405"/>
                  <a:pt x="350503" y="-27031"/>
                  <a:pt x="578472" y="0"/>
                </a:cubicBezTo>
                <a:cubicBezTo>
                  <a:pt x="806441" y="27031"/>
                  <a:pt x="803976" y="13604"/>
                  <a:pt x="936574" y="0"/>
                </a:cubicBezTo>
                <a:cubicBezTo>
                  <a:pt x="1069172" y="-13604"/>
                  <a:pt x="1661335" y="-31902"/>
                  <a:pt x="1845602" y="0"/>
                </a:cubicBezTo>
                <a:cubicBezTo>
                  <a:pt x="2029869" y="31902"/>
                  <a:pt x="2273452" y="17005"/>
                  <a:pt x="2424074" y="0"/>
                </a:cubicBezTo>
                <a:cubicBezTo>
                  <a:pt x="2574696" y="-17005"/>
                  <a:pt x="2790864" y="-28133"/>
                  <a:pt x="3002547" y="0"/>
                </a:cubicBezTo>
                <a:cubicBezTo>
                  <a:pt x="3214230" y="28133"/>
                  <a:pt x="3605033" y="-14934"/>
                  <a:pt x="3911575" y="0"/>
                </a:cubicBezTo>
                <a:cubicBezTo>
                  <a:pt x="4218117" y="14934"/>
                  <a:pt x="4198004" y="3604"/>
                  <a:pt x="4379862" y="0"/>
                </a:cubicBezTo>
                <a:cubicBezTo>
                  <a:pt x="4561720" y="-3604"/>
                  <a:pt x="4941151" y="-37368"/>
                  <a:pt x="5288890" y="0"/>
                </a:cubicBezTo>
                <a:cubicBezTo>
                  <a:pt x="5636629" y="37368"/>
                  <a:pt x="6011513" y="-33898"/>
                  <a:pt x="6197918" y="0"/>
                </a:cubicBezTo>
                <a:cubicBezTo>
                  <a:pt x="6384323" y="33898"/>
                  <a:pt x="6555799" y="11241"/>
                  <a:pt x="6886575" y="0"/>
                </a:cubicBezTo>
                <a:cubicBezTo>
                  <a:pt x="7217351" y="-11241"/>
                  <a:pt x="7604472" y="-44614"/>
                  <a:pt x="7795603" y="0"/>
                </a:cubicBezTo>
                <a:cubicBezTo>
                  <a:pt x="7986734" y="44614"/>
                  <a:pt x="8098870" y="-11086"/>
                  <a:pt x="8374075" y="0"/>
                </a:cubicBezTo>
                <a:cubicBezTo>
                  <a:pt x="8649280" y="11086"/>
                  <a:pt x="8701749" y="-25020"/>
                  <a:pt x="8952548" y="0"/>
                </a:cubicBezTo>
                <a:cubicBezTo>
                  <a:pt x="9203347" y="25020"/>
                  <a:pt x="9519297" y="4274"/>
                  <a:pt x="9751390" y="0"/>
                </a:cubicBezTo>
                <a:cubicBezTo>
                  <a:pt x="9983483" y="-4274"/>
                  <a:pt x="10169881" y="16480"/>
                  <a:pt x="10329863" y="0"/>
                </a:cubicBezTo>
                <a:cubicBezTo>
                  <a:pt x="10489845" y="-16480"/>
                  <a:pt x="10750941" y="-9727"/>
                  <a:pt x="11018520" y="0"/>
                </a:cubicBezTo>
                <a:cubicBezTo>
                  <a:pt x="11018113" y="8690"/>
                  <a:pt x="11018366" y="14141"/>
                  <a:pt x="11018520" y="18288"/>
                </a:cubicBezTo>
                <a:cubicBezTo>
                  <a:pt x="10841176" y="-3597"/>
                  <a:pt x="10399304" y="41504"/>
                  <a:pt x="10219677" y="18288"/>
                </a:cubicBezTo>
                <a:cubicBezTo>
                  <a:pt x="10040050" y="-4928"/>
                  <a:pt x="10030762" y="16144"/>
                  <a:pt x="9861575" y="18288"/>
                </a:cubicBezTo>
                <a:cubicBezTo>
                  <a:pt x="9692388" y="20432"/>
                  <a:pt x="9529439" y="40380"/>
                  <a:pt x="9393288" y="18288"/>
                </a:cubicBezTo>
                <a:cubicBezTo>
                  <a:pt x="9257137" y="-3804"/>
                  <a:pt x="8825003" y="25592"/>
                  <a:pt x="8484260" y="18288"/>
                </a:cubicBezTo>
                <a:cubicBezTo>
                  <a:pt x="8143517" y="10984"/>
                  <a:pt x="8082894" y="45968"/>
                  <a:pt x="7795603" y="18288"/>
                </a:cubicBezTo>
                <a:cubicBezTo>
                  <a:pt x="7508312" y="-9392"/>
                  <a:pt x="7466074" y="19486"/>
                  <a:pt x="7327316" y="18288"/>
                </a:cubicBezTo>
                <a:cubicBezTo>
                  <a:pt x="7188558" y="17090"/>
                  <a:pt x="6869645" y="4657"/>
                  <a:pt x="6638658" y="18288"/>
                </a:cubicBezTo>
                <a:cubicBezTo>
                  <a:pt x="6407671" y="31919"/>
                  <a:pt x="6359238" y="35967"/>
                  <a:pt x="6280556" y="18288"/>
                </a:cubicBezTo>
                <a:cubicBezTo>
                  <a:pt x="6201874" y="609"/>
                  <a:pt x="6041216" y="22404"/>
                  <a:pt x="5922455" y="18288"/>
                </a:cubicBezTo>
                <a:cubicBezTo>
                  <a:pt x="5803694" y="14172"/>
                  <a:pt x="5555521" y="48848"/>
                  <a:pt x="5233797" y="18288"/>
                </a:cubicBezTo>
                <a:cubicBezTo>
                  <a:pt x="4912073" y="-12272"/>
                  <a:pt x="4986440" y="-2740"/>
                  <a:pt x="4765510" y="18288"/>
                </a:cubicBezTo>
                <a:cubicBezTo>
                  <a:pt x="4544580" y="39316"/>
                  <a:pt x="4177715" y="18248"/>
                  <a:pt x="3966667" y="18288"/>
                </a:cubicBezTo>
                <a:cubicBezTo>
                  <a:pt x="3755619" y="18328"/>
                  <a:pt x="3664519" y="22387"/>
                  <a:pt x="3498380" y="18288"/>
                </a:cubicBezTo>
                <a:cubicBezTo>
                  <a:pt x="3332241" y="14189"/>
                  <a:pt x="3065858" y="-7524"/>
                  <a:pt x="2699537" y="18288"/>
                </a:cubicBezTo>
                <a:cubicBezTo>
                  <a:pt x="2333216" y="44100"/>
                  <a:pt x="2505666" y="4650"/>
                  <a:pt x="2341436" y="18288"/>
                </a:cubicBezTo>
                <a:cubicBezTo>
                  <a:pt x="2177206" y="31926"/>
                  <a:pt x="1790164" y="19880"/>
                  <a:pt x="1542593" y="18288"/>
                </a:cubicBezTo>
                <a:cubicBezTo>
                  <a:pt x="1295022" y="16696"/>
                  <a:pt x="1218012" y="39325"/>
                  <a:pt x="1074306" y="18288"/>
                </a:cubicBezTo>
                <a:cubicBezTo>
                  <a:pt x="930600" y="-2749"/>
                  <a:pt x="797266" y="24589"/>
                  <a:pt x="716204" y="18288"/>
                </a:cubicBezTo>
                <a:cubicBezTo>
                  <a:pt x="635142" y="11987"/>
                  <a:pt x="344503" y="4139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rgbClr val="D53B4F"/>
          </a:solidFill>
          <a:ln w="38100" cap="rnd">
            <a:solidFill>
              <a:srgbClr val="D53B4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9475BD6-FCE6-C4B2-00E0-5175CD2CA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uk-UA" sz="2400"/>
              <a:t>Організаційні</a:t>
            </a:r>
          </a:p>
          <a:p>
            <a:pPr>
              <a:lnSpc>
                <a:spcPct val="100000"/>
              </a:lnSpc>
            </a:pPr>
            <a:r>
              <a:rPr lang="uk-UA" sz="2400"/>
              <a:t>Життєві</a:t>
            </a:r>
          </a:p>
          <a:p>
            <a:pPr>
              <a:lnSpc>
                <a:spcPct val="100000"/>
              </a:lnSpc>
            </a:pPr>
            <a:r>
              <a:rPr lang="uk-UA" sz="2400"/>
              <a:t>Підприємницькі</a:t>
            </a:r>
          </a:p>
          <a:p>
            <a:pPr>
              <a:lnSpc>
                <a:spcPct val="100000"/>
              </a:lnSpc>
            </a:pPr>
            <a:r>
              <a:rPr lang="uk-UA" sz="2400"/>
              <a:t>Громадські</a:t>
            </a:r>
          </a:p>
          <a:p>
            <a:pPr>
              <a:lnSpc>
                <a:spcPct val="100000"/>
              </a:lnSpc>
            </a:pPr>
            <a:r>
              <a:rPr lang="uk-UA" sz="2400"/>
              <a:t>Технічні та медіа</a:t>
            </a:r>
          </a:p>
          <a:p>
            <a:pPr>
              <a:lnSpc>
                <a:spcPct val="100000"/>
              </a:lnSpc>
            </a:pPr>
            <a:r>
              <a:rPr lang="uk-UA" sz="2400"/>
              <a:t>Мовні</a:t>
            </a:r>
          </a:p>
          <a:p>
            <a:pPr>
              <a:lnSpc>
                <a:spcPct val="100000"/>
              </a:lnSpc>
            </a:pPr>
            <a:r>
              <a:rPr lang="uk-UA" sz="2400"/>
              <a:t>Комунікативні</a:t>
            </a:r>
          </a:p>
          <a:p>
            <a:pPr>
              <a:lnSpc>
                <a:spcPct val="100000"/>
              </a:lnSpc>
            </a:pPr>
            <a:r>
              <a:rPr lang="uk-UA" sz="2400"/>
              <a:t>Когнітивні та інформаційні</a:t>
            </a:r>
          </a:p>
        </p:txBody>
      </p:sp>
      <p:pic>
        <p:nvPicPr>
          <p:cNvPr id="4" name="Рисунок 3" descr="Зображення, що містить знімок екрана, схема, коло, текст&#10;&#10;Опис створено автоматично">
            <a:extLst>
              <a:ext uri="{FF2B5EF4-FFF2-40B4-BE49-F238E27FC236}">
                <a16:creationId xmlns:a16="http://schemas.microsoft.com/office/drawing/2014/main" id="{64CEE5B9-0571-3590-6D89-59BB61570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84" r="20256" b="-3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043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Таня\Desktop\ФЕВРАЛЬ\SOFT SKILLS\titu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5" t="4827" r="1" b="-638"/>
          <a:stretch/>
        </p:blipFill>
        <p:spPr bwMode="auto">
          <a:xfrm>
            <a:off x="440872" y="400386"/>
            <a:ext cx="11267048" cy="605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393843" y="482366"/>
            <a:ext cx="7302357" cy="1787270"/>
          </a:xfrm>
        </p:spPr>
        <p:txBody>
          <a:bodyPr>
            <a:noAutofit/>
          </a:bodyPr>
          <a:lstStyle/>
          <a:p>
            <a:r>
              <a:rPr lang="ru-RU" b="1" dirty="0" err="1">
                <a:solidFill>
                  <a:srgbClr val="002060"/>
                </a:solidFill>
              </a:rPr>
              <a:t>Які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навички</a:t>
            </a:r>
            <a:r>
              <a:rPr lang="ru-RU" b="1" dirty="0">
                <a:solidFill>
                  <a:srgbClr val="002060"/>
                </a:solidFill>
              </a:rPr>
              <a:t> треба </a:t>
            </a:r>
            <a:r>
              <a:rPr lang="ru-RU" b="1" dirty="0" err="1">
                <a:solidFill>
                  <a:srgbClr val="002060"/>
                </a:solidFill>
              </a:rPr>
              <a:t>розвивати</a:t>
            </a:r>
            <a:r>
              <a:rPr lang="ru-RU" b="1" dirty="0">
                <a:solidFill>
                  <a:srgbClr val="002060"/>
                </a:solidFill>
              </a:rPr>
              <a:t> у </a:t>
            </a:r>
            <a:r>
              <a:rPr lang="ru-RU" b="1" dirty="0" err="1">
                <a:solidFill>
                  <a:srgbClr val="002060"/>
                </a:solidFill>
              </a:rPr>
              <a:t>дітей</a:t>
            </a:r>
            <a:r>
              <a:rPr lang="ru-RU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936879" y="2700535"/>
            <a:ext cx="1696228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C00000"/>
                </a:solidFill>
              </a:rPr>
              <a:t>SOFT </a:t>
            </a:r>
            <a:endParaRPr lang="ru-RU" sz="4400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32513" y="2499954"/>
            <a:ext cx="2084225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C00000"/>
                </a:solidFill>
              </a:rPr>
              <a:t>SKILLS</a:t>
            </a:r>
          </a:p>
        </p:txBody>
      </p:sp>
    </p:spTree>
    <p:extLst>
      <p:ext uri="{BB962C8B-B14F-4D97-AF65-F5344CB8AC3E}">
        <p14:creationId xmlns:p14="http://schemas.microsoft.com/office/powerpoint/2010/main" val="2142903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аня\Desktop\ФЕВРАЛЬ\SOFT SKILLS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477337" y="1451536"/>
            <a:ext cx="8714663" cy="1200329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У </a:t>
            </a:r>
            <a:r>
              <a:rPr lang="ru-RU" sz="2400" b="1" dirty="0" err="1">
                <a:solidFill>
                  <a:srgbClr val="002060"/>
                </a:solidFill>
              </a:rPr>
              <a:t>сучасному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світі</a:t>
            </a:r>
            <a:r>
              <a:rPr lang="ru-RU" sz="2400" b="1" dirty="0">
                <a:solidFill>
                  <a:srgbClr val="002060"/>
                </a:solidFill>
              </a:rPr>
              <a:t>, </a:t>
            </a:r>
            <a:r>
              <a:rPr lang="ru-RU" sz="2400" b="1" dirty="0" err="1">
                <a:solidFill>
                  <a:srgbClr val="002060"/>
                </a:solidFill>
              </a:rPr>
              <a:t>щоб</a:t>
            </a:r>
            <a:r>
              <a:rPr lang="ru-RU" sz="2400" b="1" dirty="0">
                <a:solidFill>
                  <a:srgbClr val="002060"/>
                </a:solidFill>
              </a:rPr>
              <a:t> бути </a:t>
            </a:r>
            <a:r>
              <a:rPr lang="ru-RU" sz="2400" b="1" dirty="0" err="1">
                <a:solidFill>
                  <a:srgbClr val="002060"/>
                </a:solidFill>
              </a:rPr>
              <a:t>успішним</a:t>
            </a:r>
            <a:r>
              <a:rPr lang="ru-RU" sz="2400" b="1" dirty="0">
                <a:solidFill>
                  <a:srgbClr val="002060"/>
                </a:solidFill>
              </a:rPr>
              <a:t>, </a:t>
            </a:r>
            <a:r>
              <a:rPr lang="ru-RU" sz="2400" b="1" dirty="0" err="1">
                <a:solidFill>
                  <a:srgbClr val="002060"/>
                </a:solidFill>
              </a:rPr>
              <a:t>недостатньо</a:t>
            </a:r>
            <a:r>
              <a:rPr lang="ru-RU" sz="2400" b="1" dirty="0">
                <a:solidFill>
                  <a:srgbClr val="002060"/>
                </a:solidFill>
              </a:rPr>
              <a:t> одних </a:t>
            </a:r>
            <a:r>
              <a:rPr lang="ru-RU" sz="2400" b="1" dirty="0" err="1">
                <a:solidFill>
                  <a:srgbClr val="002060"/>
                </a:solidFill>
              </a:rPr>
              <a:t>лише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глибоких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знань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і</a:t>
            </a:r>
            <a:r>
              <a:rPr lang="ru-RU" sz="2400" b="1" dirty="0">
                <a:solidFill>
                  <a:srgbClr val="002060"/>
                </a:solidFill>
              </a:rPr>
              <a:t> трудового </a:t>
            </a:r>
            <a:r>
              <a:rPr lang="ru-RU" sz="2400" b="1" dirty="0" err="1">
                <a:solidFill>
                  <a:srgbClr val="002060"/>
                </a:solidFill>
              </a:rPr>
              <a:t>досвіду</a:t>
            </a:r>
            <a:r>
              <a:rPr lang="ru-RU" sz="2400" b="1" dirty="0">
                <a:solidFill>
                  <a:srgbClr val="002060"/>
                </a:solidFill>
              </a:rPr>
              <a:t>, </a:t>
            </a:r>
            <a:r>
              <a:rPr lang="ru-RU" sz="2400" b="1" dirty="0" err="1">
                <a:solidFill>
                  <a:srgbClr val="002060"/>
                </a:solidFill>
              </a:rPr>
              <a:t>потрібно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ще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щось</a:t>
            </a:r>
            <a:r>
              <a:rPr lang="ru-RU" sz="2400" b="1" dirty="0">
                <a:solidFill>
                  <a:srgbClr val="002060"/>
                </a:solidFill>
              </a:rPr>
              <a:t>.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 Але </a:t>
            </a:r>
            <a:r>
              <a:rPr lang="ru-RU" sz="2400" b="1" dirty="0" err="1">
                <a:solidFill>
                  <a:srgbClr val="002060"/>
                </a:solidFill>
              </a:rPr>
              <a:t>цього</a:t>
            </a:r>
            <a:r>
              <a:rPr lang="ru-RU" sz="2400" b="1" dirty="0">
                <a:solidFill>
                  <a:srgbClr val="002060"/>
                </a:solidFill>
              </a:rPr>
              <a:t> «</a:t>
            </a:r>
            <a:r>
              <a:rPr lang="ru-RU" sz="2400" b="1" dirty="0" err="1">
                <a:solidFill>
                  <a:srgbClr val="002060"/>
                </a:solidFill>
              </a:rPr>
              <a:t>щось</a:t>
            </a:r>
            <a:r>
              <a:rPr lang="ru-RU" sz="2400" b="1" dirty="0">
                <a:solidFill>
                  <a:srgbClr val="002060"/>
                </a:solidFill>
              </a:rPr>
              <a:t>» </a:t>
            </a:r>
            <a:r>
              <a:rPr lang="ru-RU" sz="2400" b="1" dirty="0" err="1">
                <a:solidFill>
                  <a:srgbClr val="002060"/>
                </a:solidFill>
              </a:rPr>
              <a:t>ще</a:t>
            </a:r>
            <a:r>
              <a:rPr lang="ru-RU" sz="2400" b="1" dirty="0">
                <a:solidFill>
                  <a:srgbClr val="002060"/>
                </a:solidFill>
              </a:rPr>
              <a:t> не </a:t>
            </a:r>
            <a:r>
              <a:rPr lang="ru-RU" sz="2400" b="1" dirty="0" err="1">
                <a:solidFill>
                  <a:srgbClr val="002060"/>
                </a:solidFill>
              </a:rPr>
              <a:t>вчать</a:t>
            </a:r>
            <a:r>
              <a:rPr lang="ru-RU" sz="2400" b="1" dirty="0">
                <a:solidFill>
                  <a:srgbClr val="002060"/>
                </a:solidFill>
              </a:rPr>
              <a:t> в школах</a:t>
            </a:r>
          </a:p>
        </p:txBody>
      </p:sp>
    </p:spTree>
    <p:extLst>
      <p:ext uri="{BB962C8B-B14F-4D97-AF65-F5344CB8AC3E}">
        <p14:creationId xmlns:p14="http://schemas.microsoft.com/office/powerpoint/2010/main" val="217120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Таня\Desktop\ФЕВРАЛЬ\SOFT SKILLS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88001" y="1092200"/>
            <a:ext cx="6108700" cy="4298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SOFT SKILLS</a:t>
            </a:r>
            <a:r>
              <a:rPr lang="ru-RU" sz="2000" b="1" dirty="0">
                <a:solidFill>
                  <a:srgbClr val="002060"/>
                </a:solidFill>
              </a:rPr>
              <a:t>:</a:t>
            </a:r>
          </a:p>
          <a:p>
            <a:endParaRPr lang="en-US" sz="2000" b="1" dirty="0">
              <a:solidFill>
                <a:srgbClr val="002060"/>
              </a:solidFill>
            </a:endParaRPr>
          </a:p>
          <a:p>
            <a:pPr marL="342900" indent="-342900">
              <a:lnSpc>
                <a:spcPts val="4000"/>
              </a:lnSpc>
              <a:buFont typeface="Wingdings" pitchFamily="2" charset="2"/>
              <a:buChar char="ü"/>
            </a:pP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особливі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 навички;</a:t>
            </a:r>
          </a:p>
          <a:p>
            <a:pPr marL="342900" indent="-342900">
              <a:lnSpc>
                <a:spcPts val="4000"/>
              </a:lnSpc>
              <a:buFont typeface="Wingdings" pitchFamily="2" charset="2"/>
              <a:buChar char="ü"/>
            </a:pP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 «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М'які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» навички;</a:t>
            </a:r>
          </a:p>
          <a:p>
            <a:pPr marL="342900" indent="-342900">
              <a:lnSpc>
                <a:spcPts val="4000"/>
              </a:lnSpc>
              <a:buFont typeface="Wingdings" pitchFamily="2" charset="2"/>
              <a:buChar char="ü"/>
            </a:pP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 «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Гнучкі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» навички;</a:t>
            </a:r>
          </a:p>
          <a:p>
            <a:pPr marL="342900" indent="-342900">
              <a:lnSpc>
                <a:spcPts val="4000"/>
              </a:lnSpc>
              <a:buFont typeface="Wingdings" pitchFamily="2" charset="2"/>
              <a:buChar char="ü"/>
            </a:pP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комунікативні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 навички;</a:t>
            </a:r>
          </a:p>
          <a:p>
            <a:pPr marL="342900" indent="-342900">
              <a:lnSpc>
                <a:spcPts val="4000"/>
              </a:lnSpc>
              <a:buFont typeface="Wingdings" pitchFamily="2" charset="2"/>
              <a:buChar char="ü"/>
            </a:pP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 навички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ведення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переговорів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;</a:t>
            </a:r>
          </a:p>
          <a:p>
            <a:pPr marL="342900" indent="-342900">
              <a:lnSpc>
                <a:spcPts val="4000"/>
              </a:lnSpc>
              <a:buFont typeface="Wingdings" pitchFamily="2" charset="2"/>
              <a:buChar char="ü"/>
            </a:pP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 навички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самопрезентації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;</a:t>
            </a:r>
          </a:p>
          <a:p>
            <a:pPr marL="342900" indent="-342900">
              <a:lnSpc>
                <a:spcPts val="4000"/>
              </a:lnSpc>
              <a:buFont typeface="Wingdings" pitchFamily="2" charset="2"/>
              <a:buChar char="ü"/>
            </a:pP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 навички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володіння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мовою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39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Таня\Desktop\ФЕВРАЛЬ\SOFT SKILLS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4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472841"/>
            <a:ext cx="9153728" cy="707886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</a:rPr>
              <a:t>Навички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33513" y="2997934"/>
            <a:ext cx="2688609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600" b="1" dirty="0"/>
              <a:t>ТВЕРДІ</a:t>
            </a:r>
          </a:p>
          <a:p>
            <a:pPr algn="ctr"/>
            <a:r>
              <a:rPr lang="ru-RU" sz="1600" b="1" dirty="0"/>
              <a:t>(</a:t>
            </a:r>
            <a:r>
              <a:rPr lang="en-US" sz="2400" b="1" dirty="0">
                <a:solidFill>
                  <a:srgbClr val="C00000"/>
                </a:solidFill>
              </a:rPr>
              <a:t>hard skills</a:t>
            </a:r>
            <a:r>
              <a:rPr lang="ru-RU" sz="1600" b="1" dirty="0"/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76529" y="2997933"/>
            <a:ext cx="2688609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600" b="1" dirty="0"/>
              <a:t>М'ЯКІ</a:t>
            </a:r>
          </a:p>
          <a:p>
            <a:pPr algn="ctr"/>
            <a:r>
              <a:rPr lang="en-US" sz="1600" b="1" dirty="0"/>
              <a:t>(</a:t>
            </a:r>
            <a:r>
              <a:rPr lang="en-US" sz="2400" b="1" dirty="0">
                <a:solidFill>
                  <a:srgbClr val="C00000"/>
                </a:solidFill>
              </a:rPr>
              <a:t>soft skills</a:t>
            </a:r>
            <a:r>
              <a:rPr lang="en-US" sz="1600" b="1" dirty="0"/>
              <a:t>)</a:t>
            </a:r>
            <a:endParaRPr lang="ru-RU" sz="1600" b="1" dirty="0"/>
          </a:p>
        </p:txBody>
      </p:sp>
      <p:sp>
        <p:nvSpPr>
          <p:cNvPr id="4" name="Двойная стрелка вверх/вниз 3"/>
          <p:cNvSpPr/>
          <p:nvPr/>
        </p:nvSpPr>
        <p:spPr>
          <a:xfrm rot="16200000">
            <a:off x="5786225" y="2943175"/>
            <a:ext cx="600501" cy="968991"/>
          </a:xfrm>
          <a:prstGeom prst="upDownArrow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077" name="Picture 5" descr="C:\Users\Таня\Desktop\ФЕВРАЛЬ\SOFT SKILLS\248515-P41KU1-113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70"/>
          <a:stretch/>
        </p:blipFill>
        <p:spPr bwMode="auto">
          <a:xfrm>
            <a:off x="7276528" y="4246730"/>
            <a:ext cx="2687307" cy="185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Таня\Desktop\ФЕВРАЛЬ\SOFT SKILLS\11729 [Converted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577" y="4172442"/>
            <a:ext cx="2112818" cy="200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78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Таня\Desktop\ФЕВРАЛЬ\SOFT SKILLS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4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364963"/>
            <a:ext cx="10029217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err="1">
                <a:solidFill>
                  <a:srgbClr val="002060"/>
                </a:solidFill>
              </a:rPr>
              <a:t>Тверді</a:t>
            </a:r>
            <a:r>
              <a:rPr lang="ru-RU" sz="3400" b="1" dirty="0">
                <a:solidFill>
                  <a:srgbClr val="002060"/>
                </a:solidFill>
              </a:rPr>
              <a:t> навички </a:t>
            </a:r>
            <a:r>
              <a:rPr lang="en-US" sz="2800" b="1" dirty="0">
                <a:solidFill>
                  <a:srgbClr val="C00000"/>
                </a:solidFill>
              </a:rPr>
              <a:t>HARD SKILLS</a:t>
            </a:r>
            <a:endParaRPr lang="ru-RU" sz="34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4100" y="2161486"/>
            <a:ext cx="10058400" cy="1569660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 b="1" dirty="0"/>
              <a:t>легко </a:t>
            </a:r>
            <a:r>
              <a:rPr lang="ru-RU" sz="2400" b="1" dirty="0" err="1"/>
              <a:t>спостерігати</a:t>
            </a:r>
            <a:r>
              <a:rPr lang="ru-RU" sz="2400" b="1" dirty="0"/>
              <a:t>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dirty="0"/>
              <a:t> легко </a:t>
            </a:r>
            <a:r>
              <a:rPr lang="ru-RU" sz="2400" b="1" dirty="0" err="1"/>
              <a:t>виміряти</a:t>
            </a:r>
            <a:r>
              <a:rPr lang="ru-RU" sz="2400" b="1" dirty="0"/>
              <a:t>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dirty="0"/>
              <a:t> легко </a:t>
            </a:r>
            <a:r>
              <a:rPr lang="ru-RU" sz="2400" b="1" dirty="0" err="1"/>
              <a:t>продемонструвати</a:t>
            </a:r>
            <a:r>
              <a:rPr lang="ru-RU" sz="2400" b="1" dirty="0"/>
              <a:t>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dirty="0"/>
              <a:t> </a:t>
            </a:r>
            <a:r>
              <a:rPr lang="ru-RU" sz="2400" b="1" dirty="0" err="1"/>
              <a:t>необхідні</a:t>
            </a:r>
            <a:r>
              <a:rPr lang="ru-RU" sz="2400" b="1" dirty="0"/>
              <a:t>, </a:t>
            </a:r>
            <a:r>
              <a:rPr lang="ru-RU" sz="2400" b="1" dirty="0" err="1"/>
              <a:t>щоб</a:t>
            </a:r>
            <a:r>
              <a:rPr lang="ru-RU" sz="2400" b="1" dirty="0"/>
              <a:t> </a:t>
            </a:r>
            <a:r>
              <a:rPr lang="ru-RU" sz="2400" b="1" dirty="0" err="1"/>
              <a:t>ефективно</a:t>
            </a:r>
            <a:r>
              <a:rPr lang="ru-RU" sz="2400" b="1" dirty="0"/>
              <a:t> </a:t>
            </a:r>
            <a:r>
              <a:rPr lang="ru-RU" sz="2400" b="1" dirty="0" err="1"/>
              <a:t>займатися</a:t>
            </a:r>
            <a:r>
              <a:rPr lang="ru-RU" sz="2400" b="1" dirty="0"/>
              <a:t> </a:t>
            </a:r>
            <a:r>
              <a:rPr lang="ru-RU" sz="2400" b="1" dirty="0" err="1"/>
              <a:t>певним</a:t>
            </a:r>
            <a:r>
              <a:rPr lang="ru-RU" sz="2400" b="1" dirty="0"/>
              <a:t> видом </a:t>
            </a:r>
            <a:r>
              <a:rPr lang="ru-RU" sz="2400" b="1" dirty="0" err="1"/>
              <a:t>діяльності</a:t>
            </a: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447800" y="3835400"/>
            <a:ext cx="7226300" cy="1938992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r>
              <a:rPr lang="ru-RU" sz="2400" b="1" dirty="0" err="1"/>
              <a:t>Приклади</a:t>
            </a:r>
            <a:r>
              <a:rPr lang="ru-RU" sz="2400" b="1" dirty="0"/>
              <a:t>:</a:t>
            </a:r>
          </a:p>
          <a:p>
            <a:pPr>
              <a:buFont typeface="Wingdings" pitchFamily="2" charset="2"/>
              <a:buChar char="ü"/>
            </a:pPr>
            <a:r>
              <a:rPr lang="ru-RU" sz="2400" b="1" dirty="0" err="1"/>
              <a:t>вміння</a:t>
            </a:r>
            <a:r>
              <a:rPr lang="ru-RU" sz="2400" b="1" dirty="0"/>
              <a:t> </a:t>
            </a:r>
            <a:r>
              <a:rPr lang="ru-RU" sz="2400" b="1" dirty="0" err="1"/>
              <a:t>вирішувати</a:t>
            </a:r>
            <a:r>
              <a:rPr lang="ru-RU" sz="2400" b="1" dirty="0"/>
              <a:t> </a:t>
            </a:r>
            <a:r>
              <a:rPr lang="ru-RU" sz="2400" b="1" dirty="0" err="1"/>
              <a:t>математичні</a:t>
            </a:r>
            <a:r>
              <a:rPr lang="ru-RU" sz="2400" b="1" dirty="0"/>
              <a:t> </a:t>
            </a:r>
            <a:r>
              <a:rPr lang="ru-RU" sz="2400" b="1" dirty="0" err="1"/>
              <a:t>завдання</a:t>
            </a:r>
            <a:r>
              <a:rPr lang="ru-RU" sz="2400" b="1" dirty="0"/>
              <a:t>;</a:t>
            </a:r>
          </a:p>
          <a:p>
            <a:pPr>
              <a:buFont typeface="Wingdings" pitchFamily="2" charset="2"/>
              <a:buChar char="ü"/>
            </a:pPr>
            <a:r>
              <a:rPr lang="ru-RU" sz="2400" b="1" dirty="0" err="1"/>
              <a:t>вміння</a:t>
            </a:r>
            <a:r>
              <a:rPr lang="ru-RU" sz="2400" b="1" dirty="0"/>
              <a:t> </a:t>
            </a:r>
            <a:r>
              <a:rPr lang="ru-RU" sz="2400" b="1" dirty="0" err="1"/>
              <a:t>читати</a:t>
            </a:r>
            <a:r>
              <a:rPr lang="ru-RU" sz="2400" b="1" dirty="0"/>
              <a:t>;</a:t>
            </a:r>
          </a:p>
          <a:p>
            <a:pPr>
              <a:buFont typeface="Wingdings" pitchFamily="2" charset="2"/>
              <a:buChar char="ü"/>
            </a:pPr>
            <a:r>
              <a:rPr lang="ru-RU" sz="2400" b="1" dirty="0" err="1"/>
              <a:t>володіння</a:t>
            </a:r>
            <a:r>
              <a:rPr lang="ru-RU" sz="2400" b="1" dirty="0"/>
              <a:t> </a:t>
            </a:r>
            <a:r>
              <a:rPr lang="ru-RU" sz="2400" b="1" dirty="0" err="1"/>
              <a:t>іноземною</a:t>
            </a:r>
            <a:r>
              <a:rPr lang="ru-RU" sz="2400" b="1" dirty="0"/>
              <a:t> </a:t>
            </a:r>
            <a:r>
              <a:rPr lang="ru-RU" sz="2400" b="1" dirty="0" err="1"/>
              <a:t>мовою</a:t>
            </a:r>
            <a:r>
              <a:rPr lang="ru-RU" sz="2400" b="1" dirty="0"/>
              <a:t>;</a:t>
            </a:r>
          </a:p>
          <a:p>
            <a:pPr>
              <a:buFont typeface="Wingdings" pitchFamily="2" charset="2"/>
              <a:buChar char="ü"/>
            </a:pPr>
            <a:r>
              <a:rPr lang="ru-RU" sz="2400" b="1" dirty="0" err="1"/>
              <a:t>вміння</a:t>
            </a:r>
            <a:r>
              <a:rPr lang="ru-RU" sz="2400" b="1" dirty="0"/>
              <a:t> </a:t>
            </a:r>
            <a:r>
              <a:rPr lang="ru-RU" sz="2400" b="1" dirty="0" err="1"/>
              <a:t>їздити</a:t>
            </a:r>
            <a:r>
              <a:rPr lang="ru-RU" sz="2400" b="1" dirty="0"/>
              <a:t> на </a:t>
            </a:r>
            <a:r>
              <a:rPr lang="ru-RU" sz="2400" b="1" dirty="0" err="1"/>
              <a:t>велосипеді</a:t>
            </a:r>
            <a:endParaRPr lang="ru-RU" sz="2400" dirty="0"/>
          </a:p>
        </p:txBody>
      </p:sp>
      <p:pic>
        <p:nvPicPr>
          <p:cNvPr id="4100" name="Picture 4" descr="Flat background with smiley woman and bik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7"/>
          <a:stretch/>
        </p:blipFill>
        <p:spPr bwMode="auto">
          <a:xfrm>
            <a:off x="7961929" y="3993412"/>
            <a:ext cx="1194384" cy="111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eople speaking different languages with flat desig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90"/>
          <a:stretch/>
        </p:blipFill>
        <p:spPr bwMode="auto">
          <a:xfrm>
            <a:off x="9253664" y="4693595"/>
            <a:ext cx="1494381" cy="136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Educational background with students readin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3" t="31562" r="11083" b="18780"/>
          <a:stretch/>
        </p:blipFill>
        <p:spPr bwMode="auto">
          <a:xfrm>
            <a:off x="6098803" y="4988720"/>
            <a:ext cx="1979167" cy="126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49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Таня\Desktop\ФЕВРАЛЬ\SOFT SKILLS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4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364963"/>
            <a:ext cx="9980579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err="1">
                <a:solidFill>
                  <a:srgbClr val="002060"/>
                </a:solidFill>
              </a:rPr>
              <a:t>М'які</a:t>
            </a:r>
            <a:r>
              <a:rPr lang="ru-RU" sz="3400" b="1" dirty="0">
                <a:solidFill>
                  <a:srgbClr val="002060"/>
                </a:solidFill>
              </a:rPr>
              <a:t> навички </a:t>
            </a:r>
            <a:r>
              <a:rPr lang="en-US" sz="2800" b="1" dirty="0">
                <a:solidFill>
                  <a:srgbClr val="C00000"/>
                </a:solidFill>
              </a:rPr>
              <a:t>SOFT SKILLS</a:t>
            </a:r>
            <a:endParaRPr lang="ru-RU" sz="34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06500" y="2090692"/>
            <a:ext cx="10160000" cy="830997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 b="1" dirty="0" err="1"/>
              <a:t>соціальні</a:t>
            </a:r>
            <a:r>
              <a:rPr lang="ru-RU" sz="2400" b="1" dirty="0"/>
              <a:t> навички;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dirty="0" err="1"/>
              <a:t>необхідні</a:t>
            </a:r>
            <a:r>
              <a:rPr lang="ru-RU" sz="2400" b="1" dirty="0"/>
              <a:t> в </a:t>
            </a:r>
            <a:r>
              <a:rPr lang="ru-RU" sz="2400" b="1" dirty="0" err="1"/>
              <a:t>будь-якому</a:t>
            </a:r>
            <a:r>
              <a:rPr lang="ru-RU" sz="2400" b="1" dirty="0"/>
              <a:t> </a:t>
            </a:r>
            <a:r>
              <a:rPr lang="ru-RU" sz="2400" b="1" dirty="0" err="1"/>
              <a:t>виді</a:t>
            </a:r>
            <a:r>
              <a:rPr lang="ru-RU" sz="2400" b="1" dirty="0"/>
              <a:t> </a:t>
            </a:r>
            <a:r>
              <a:rPr lang="ru-RU" sz="2400" b="1" dirty="0" err="1"/>
              <a:t>діяльності</a:t>
            </a:r>
            <a:r>
              <a:rPr lang="ru-RU" sz="2400" b="1" dirty="0"/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43000" y="3543611"/>
            <a:ext cx="9829800" cy="2677656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</a:rPr>
              <a:t>Приклади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</a:rPr>
              <a:t>вміння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</a:rPr>
              <a:t>спілкуватися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</a:rPr>
              <a:t>вміння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</a:rPr>
              <a:t>працювати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в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</a:rPr>
              <a:t>команді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</a:rPr>
              <a:t>вміння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</a:rPr>
              <a:t>переконувати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</a:rPr>
              <a:t>вміння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</a:rPr>
              <a:t>вирішувати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</a:rPr>
              <a:t>проблеми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</a:rPr>
              <a:t>вміння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</a:rPr>
              <a:t>приймати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</a:rPr>
              <a:t>рішення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</a:rPr>
              <a:t>вміння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</a:rPr>
              <a:t>управляти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</a:rPr>
              <a:t>своїм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часом,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</a:rPr>
              <a:t>мотивувати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себе та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</a:rPr>
              <a:t>інших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124" name="Picture 4" descr="Group of children talki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803" y="3886511"/>
            <a:ext cx="1899434" cy="189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tages of business development and growth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789" y="4026625"/>
            <a:ext cx="1713801" cy="171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71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Таня\Desktop\ФЕВРАЛЬ\SOFT SKILLS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18101" y="1483340"/>
            <a:ext cx="6832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solidFill>
                  <a:srgbClr val="002060"/>
                </a:solidFill>
              </a:rPr>
              <a:t>Результати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дослідження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Гарвардського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Університету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і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Стенфордського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дослідницького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інституту</a:t>
            </a:r>
            <a:endParaRPr lang="ru-RU" sz="2800" b="1" dirty="0">
              <a:solidFill>
                <a:srgbClr val="002060"/>
              </a:solidFill>
            </a:endParaRPr>
          </a:p>
          <a:p>
            <a:pPr algn="ctr"/>
            <a:endParaRPr lang="ru-RU" sz="2800" b="1" dirty="0"/>
          </a:p>
          <a:p>
            <a:pPr algn="ctr"/>
            <a:r>
              <a:rPr lang="ru-RU" sz="2800" b="1" dirty="0"/>
              <a:t> </a:t>
            </a:r>
            <a:r>
              <a:rPr lang="ru-RU" sz="2800" b="1" dirty="0" err="1">
                <a:solidFill>
                  <a:srgbClr val="3333FF"/>
                </a:solidFill>
              </a:rPr>
              <a:t>Внесок</a:t>
            </a:r>
            <a:r>
              <a:rPr lang="ru-RU" sz="2800" b="1" dirty="0">
                <a:solidFill>
                  <a:srgbClr val="3333FF"/>
                </a:solidFill>
              </a:rPr>
              <a:t> </a:t>
            </a:r>
            <a:r>
              <a:rPr lang="ru-RU" sz="2800" b="1" dirty="0" err="1">
                <a:solidFill>
                  <a:srgbClr val="3333FF"/>
                </a:solidFill>
              </a:rPr>
              <a:t>навичок</a:t>
            </a:r>
            <a:r>
              <a:rPr lang="ru-RU" sz="2800" b="1" dirty="0">
                <a:solidFill>
                  <a:srgbClr val="3333FF"/>
                </a:solidFill>
              </a:rPr>
              <a:t> в </a:t>
            </a:r>
            <a:r>
              <a:rPr lang="ru-RU" sz="2800" b="1" dirty="0" err="1">
                <a:solidFill>
                  <a:srgbClr val="3333FF"/>
                </a:solidFill>
              </a:rPr>
              <a:t>професійну</a:t>
            </a:r>
            <a:r>
              <a:rPr lang="ru-RU" sz="2800" b="1" dirty="0">
                <a:solidFill>
                  <a:srgbClr val="3333FF"/>
                </a:solidFill>
              </a:rPr>
              <a:t> </a:t>
            </a:r>
            <a:r>
              <a:rPr lang="ru-RU" sz="2800" b="1" dirty="0" err="1">
                <a:solidFill>
                  <a:srgbClr val="3333FF"/>
                </a:solidFill>
              </a:rPr>
              <a:t>успішність</a:t>
            </a:r>
            <a:r>
              <a:rPr lang="ru-RU" sz="2800" b="1" dirty="0">
                <a:solidFill>
                  <a:srgbClr val="3333FF"/>
                </a:solidFill>
              </a:rPr>
              <a:t> </a:t>
            </a:r>
            <a:r>
              <a:rPr lang="ru-RU" sz="2800" b="1" dirty="0" err="1">
                <a:solidFill>
                  <a:srgbClr val="3333FF"/>
                </a:solidFill>
              </a:rPr>
              <a:t>співробітника</a:t>
            </a:r>
            <a:r>
              <a:rPr lang="ru-RU" sz="2800" b="1" dirty="0">
                <a:solidFill>
                  <a:srgbClr val="3333FF"/>
                </a:solidFill>
              </a:rPr>
              <a:t>:</a:t>
            </a:r>
          </a:p>
          <a:p>
            <a:pPr algn="ctr"/>
            <a:r>
              <a:rPr lang="ru-RU" sz="2800" b="1" dirty="0">
                <a:solidFill>
                  <a:srgbClr val="3333FF"/>
                </a:solidFill>
              </a:rPr>
              <a:t>  </a:t>
            </a:r>
            <a:r>
              <a:rPr lang="en-US" sz="2800" b="1" dirty="0">
                <a:solidFill>
                  <a:srgbClr val="3333FF"/>
                </a:solidFill>
              </a:rPr>
              <a:t>soft skills - 85%</a:t>
            </a:r>
          </a:p>
          <a:p>
            <a:pPr algn="ctr"/>
            <a:r>
              <a:rPr lang="en-US" sz="2800" b="1" dirty="0">
                <a:solidFill>
                  <a:srgbClr val="3333FF"/>
                </a:solidFill>
              </a:rPr>
              <a:t>  hard skills -</a:t>
            </a:r>
            <a:r>
              <a:rPr lang="ru-RU" sz="2800" b="1" dirty="0">
                <a:solidFill>
                  <a:srgbClr val="3333FF"/>
                </a:solidFill>
              </a:rPr>
              <a:t> </a:t>
            </a:r>
            <a:r>
              <a:rPr lang="en-US" sz="2800" b="1" dirty="0">
                <a:solidFill>
                  <a:srgbClr val="3333FF"/>
                </a:solidFill>
              </a:rPr>
              <a:t>15%</a:t>
            </a:r>
            <a:endParaRPr lang="ru-RU" sz="28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03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Таня\Desktop\ФЕВРАЛЬ\SOFT SKILLS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97211" y="1511300"/>
            <a:ext cx="658998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solidFill>
                  <a:srgbClr val="002060"/>
                </a:solidFill>
              </a:rPr>
              <a:t>Результати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дослідження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генеральних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директорів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компаній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зі</a:t>
            </a:r>
            <a:r>
              <a:rPr lang="ru-RU" sz="2400" b="1" dirty="0">
                <a:solidFill>
                  <a:srgbClr val="002060"/>
                </a:solidFill>
              </a:rPr>
              <a:t> списку «</a:t>
            </a:r>
            <a:r>
              <a:rPr lang="en-US" sz="2400" b="1" dirty="0">
                <a:solidFill>
                  <a:srgbClr val="002060"/>
                </a:solidFill>
              </a:rPr>
              <a:t>Fortune 500», </a:t>
            </a:r>
            <a:r>
              <a:rPr lang="ru-RU" sz="2400" b="1" dirty="0" err="1">
                <a:solidFill>
                  <a:srgbClr val="002060"/>
                </a:solidFill>
              </a:rPr>
              <a:t>проведеного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Стенфордським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дослідним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інститутом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спільно</a:t>
            </a:r>
            <a:r>
              <a:rPr lang="ru-RU" sz="2400" b="1" dirty="0">
                <a:solidFill>
                  <a:srgbClr val="002060"/>
                </a:solidFill>
              </a:rPr>
              <a:t> з фондом </a:t>
            </a:r>
            <a:r>
              <a:rPr lang="ru-RU" sz="2400" b="1" dirty="0" err="1">
                <a:solidFill>
                  <a:srgbClr val="002060"/>
                </a:solidFill>
              </a:rPr>
              <a:t>Карнегі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Мелона</a:t>
            </a:r>
            <a:endParaRPr lang="ru-RU" sz="2400" b="1" dirty="0">
              <a:solidFill>
                <a:srgbClr val="002060"/>
              </a:solidFill>
            </a:endParaRPr>
          </a:p>
          <a:p>
            <a:pPr algn="ctr"/>
            <a:endParaRPr lang="ru-RU" sz="2400" b="1" dirty="0">
              <a:solidFill>
                <a:srgbClr val="002060"/>
              </a:solidFill>
            </a:endParaRP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800" b="1" u="sng" dirty="0" err="1">
                <a:solidFill>
                  <a:srgbClr val="002060"/>
                </a:solidFill>
              </a:rPr>
              <a:t>Довготривалий</a:t>
            </a:r>
            <a:r>
              <a:rPr lang="ru-RU" sz="2800" b="1" u="sng" dirty="0">
                <a:solidFill>
                  <a:srgbClr val="002060"/>
                </a:solidFill>
              </a:rPr>
              <a:t> </a:t>
            </a:r>
            <a:r>
              <a:rPr lang="ru-RU" sz="2800" b="1" u="sng" dirty="0" err="1">
                <a:solidFill>
                  <a:srgbClr val="002060"/>
                </a:solidFill>
              </a:rPr>
              <a:t>і</a:t>
            </a:r>
            <a:r>
              <a:rPr lang="ru-RU" sz="2800" b="1" u="sng" dirty="0">
                <a:solidFill>
                  <a:srgbClr val="002060"/>
                </a:solidFill>
              </a:rPr>
              <a:t> </a:t>
            </a:r>
            <a:r>
              <a:rPr lang="ru-RU" sz="2800" b="1" u="sng" dirty="0" err="1">
                <a:solidFill>
                  <a:srgbClr val="002060"/>
                </a:solidFill>
              </a:rPr>
              <a:t>стабільний</a:t>
            </a:r>
            <a:r>
              <a:rPr lang="ru-RU" sz="2800" b="1" u="sng" dirty="0">
                <a:solidFill>
                  <a:srgbClr val="002060"/>
                </a:solidFill>
              </a:rPr>
              <a:t> </a:t>
            </a:r>
            <a:r>
              <a:rPr lang="ru-RU" sz="2800" b="1" u="sng" dirty="0" err="1">
                <a:solidFill>
                  <a:srgbClr val="002060"/>
                </a:solidFill>
              </a:rPr>
              <a:t>успіх</a:t>
            </a:r>
            <a:r>
              <a:rPr lang="ru-RU" sz="2800" b="1" u="sng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керівників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компаній</a:t>
            </a:r>
            <a:r>
              <a:rPr lang="ru-RU" sz="2800" b="1" dirty="0">
                <a:solidFill>
                  <a:srgbClr val="002060"/>
                </a:solidFill>
              </a:rPr>
              <a:t> в </a:t>
            </a:r>
            <a:r>
              <a:rPr lang="ru-RU" sz="2800" b="1" dirty="0" err="1">
                <a:solidFill>
                  <a:srgbClr val="002060"/>
                </a:solidFill>
              </a:rPr>
              <a:t>роботі</a:t>
            </a:r>
            <a:r>
              <a:rPr lang="ru-RU" sz="2800" b="1" dirty="0">
                <a:solidFill>
                  <a:srgbClr val="002060"/>
                </a:solidFill>
              </a:rPr>
              <a:t> на                       </a:t>
            </a:r>
            <a:r>
              <a:rPr lang="ru-RU" sz="2800" b="1" dirty="0">
                <a:solidFill>
                  <a:srgbClr val="FF0000"/>
                </a:solidFill>
              </a:rPr>
              <a:t>75% </a:t>
            </a:r>
            <a:r>
              <a:rPr lang="ru-RU" sz="2800" b="1" dirty="0" err="1">
                <a:solidFill>
                  <a:srgbClr val="002060"/>
                </a:solidFill>
              </a:rPr>
              <a:t>визначається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soft skills </a:t>
            </a:r>
            <a:r>
              <a:rPr lang="ru-RU" sz="2800" b="1" dirty="0" err="1">
                <a:solidFill>
                  <a:srgbClr val="002060"/>
                </a:solidFill>
              </a:rPr>
              <a:t>і</a:t>
            </a:r>
            <a:r>
              <a:rPr lang="ru-RU" sz="2800" b="1" dirty="0">
                <a:solidFill>
                  <a:srgbClr val="002060"/>
                </a:solidFill>
              </a:rPr>
              <a:t>                        </a:t>
            </a:r>
            <a:r>
              <a:rPr lang="ru-RU" sz="2800" b="1" dirty="0" err="1">
                <a:solidFill>
                  <a:srgbClr val="002060"/>
                </a:solidFill>
              </a:rPr>
              <a:t>тільки</a:t>
            </a:r>
            <a:r>
              <a:rPr lang="ru-RU" sz="2800" b="1" dirty="0">
                <a:solidFill>
                  <a:srgbClr val="002060"/>
                </a:solidFill>
              </a:rPr>
              <a:t> на </a:t>
            </a:r>
            <a:r>
              <a:rPr lang="ru-RU" sz="2800" b="1" dirty="0">
                <a:solidFill>
                  <a:srgbClr val="FF0000"/>
                </a:solidFill>
              </a:rPr>
              <a:t>25% - </a:t>
            </a:r>
            <a:r>
              <a:rPr lang="en-US" sz="2800" b="1" dirty="0">
                <a:solidFill>
                  <a:srgbClr val="FF0000"/>
                </a:solidFill>
              </a:rPr>
              <a:t>hard skills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15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Таня\Desktop\ФЕВРАЛЬ\SOFT SKILLS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10844" y="1415521"/>
            <a:ext cx="6916058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 err="1">
                <a:solidFill>
                  <a:srgbClr val="002060"/>
                </a:solidFill>
              </a:rPr>
              <a:t>Результати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дослідження</a:t>
            </a:r>
            <a:r>
              <a:rPr lang="ru-RU" sz="2100" b="1" dirty="0">
                <a:solidFill>
                  <a:srgbClr val="002060"/>
                </a:solidFill>
              </a:rPr>
              <a:t>, </a:t>
            </a:r>
            <a:r>
              <a:rPr lang="ru-RU" sz="2100" b="1" dirty="0" err="1">
                <a:solidFill>
                  <a:srgbClr val="002060"/>
                </a:solidFill>
              </a:rPr>
              <a:t>проведеного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Американською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Національною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Асоціація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коледжів</a:t>
            </a:r>
            <a:r>
              <a:rPr lang="ru-RU" sz="2100" b="1" dirty="0">
                <a:solidFill>
                  <a:srgbClr val="002060"/>
                </a:solidFill>
              </a:rPr>
              <a:t> та </a:t>
            </a:r>
            <a:r>
              <a:rPr lang="ru-RU" sz="2100" b="1" dirty="0" err="1">
                <a:solidFill>
                  <a:srgbClr val="002060"/>
                </a:solidFill>
              </a:rPr>
              <a:t>роботодавців</a:t>
            </a:r>
            <a:endParaRPr lang="ru-RU" sz="2100" b="1" dirty="0">
              <a:solidFill>
                <a:srgbClr val="002060"/>
              </a:solidFill>
            </a:endParaRPr>
          </a:p>
          <a:p>
            <a:pPr algn="ctr"/>
            <a:r>
              <a:rPr lang="ru-RU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>
                <a:solidFill>
                  <a:srgbClr val="FF0000"/>
                </a:solidFill>
              </a:rPr>
              <a:t>Soft skills,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які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вважаються</a:t>
            </a:r>
            <a:r>
              <a:rPr lang="ru-RU" sz="2100" b="1" dirty="0">
                <a:solidFill>
                  <a:srgbClr val="002060"/>
                </a:solidFill>
              </a:rPr>
              <a:t>                                                    </a:t>
            </a:r>
            <a:r>
              <a:rPr lang="ru-RU" sz="2100" b="1" u="sng" dirty="0" err="1">
                <a:solidFill>
                  <a:srgbClr val="002060"/>
                </a:solidFill>
              </a:rPr>
              <a:t>найбільш</a:t>
            </a:r>
            <a:r>
              <a:rPr lang="ru-RU" sz="2100" b="1" u="sng" dirty="0">
                <a:solidFill>
                  <a:srgbClr val="002060"/>
                </a:solidFill>
              </a:rPr>
              <a:t> </a:t>
            </a:r>
            <a:r>
              <a:rPr lang="ru-RU" sz="2100" b="1" u="sng" dirty="0" err="1">
                <a:solidFill>
                  <a:srgbClr val="002060"/>
                </a:solidFill>
              </a:rPr>
              <a:t>цінними</a:t>
            </a:r>
            <a:r>
              <a:rPr lang="ru-RU" sz="2100" b="1" u="sng" dirty="0">
                <a:solidFill>
                  <a:srgbClr val="002060"/>
                </a:solidFill>
              </a:rPr>
              <a:t> в </a:t>
            </a:r>
            <a:r>
              <a:rPr lang="ru-RU" sz="2100" b="1" u="sng" dirty="0" err="1">
                <a:solidFill>
                  <a:srgbClr val="002060"/>
                </a:solidFill>
              </a:rPr>
              <a:t>співробітниках</a:t>
            </a:r>
            <a:r>
              <a:rPr lang="ru-RU" sz="2100" b="1" u="sng" dirty="0">
                <a:solidFill>
                  <a:srgbClr val="002060"/>
                </a:solidFill>
              </a:rPr>
              <a:t>:</a:t>
            </a:r>
          </a:p>
          <a:p>
            <a:pPr algn="just"/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>
                <a:solidFill>
                  <a:srgbClr val="FF0000"/>
                </a:solidFill>
              </a:rPr>
              <a:t>1) </a:t>
            </a:r>
            <a:r>
              <a:rPr lang="ru-RU" sz="2100" b="1" dirty="0" err="1">
                <a:solidFill>
                  <a:srgbClr val="002060"/>
                </a:solidFill>
              </a:rPr>
              <a:t>здатність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працювати</a:t>
            </a:r>
            <a:r>
              <a:rPr lang="ru-RU" sz="2100" b="1" dirty="0">
                <a:solidFill>
                  <a:srgbClr val="002060"/>
                </a:solidFill>
              </a:rPr>
              <a:t> в </a:t>
            </a:r>
            <a:r>
              <a:rPr lang="ru-RU" sz="2100" b="1" dirty="0" err="1">
                <a:solidFill>
                  <a:srgbClr val="002060"/>
                </a:solidFill>
              </a:rPr>
              <a:t>команді</a:t>
            </a:r>
            <a:r>
              <a:rPr lang="ru-RU" sz="2100" b="1" dirty="0">
                <a:solidFill>
                  <a:srgbClr val="002060"/>
                </a:solidFill>
              </a:rPr>
              <a:t>;</a:t>
            </a:r>
          </a:p>
          <a:p>
            <a:pPr algn="just"/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>
                <a:solidFill>
                  <a:srgbClr val="FF0000"/>
                </a:solidFill>
              </a:rPr>
              <a:t>2) </a:t>
            </a:r>
            <a:r>
              <a:rPr lang="ru-RU" sz="2100" b="1" dirty="0" err="1">
                <a:solidFill>
                  <a:srgbClr val="002060"/>
                </a:solidFill>
              </a:rPr>
              <a:t>здатність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приймати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рішення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і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вирішувати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проблеми</a:t>
            </a:r>
            <a:r>
              <a:rPr lang="ru-RU" sz="2100" b="1" dirty="0">
                <a:solidFill>
                  <a:srgbClr val="002060"/>
                </a:solidFill>
              </a:rPr>
              <a:t>;</a:t>
            </a:r>
          </a:p>
          <a:p>
            <a:pPr algn="just"/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>
                <a:solidFill>
                  <a:srgbClr val="FF0000"/>
                </a:solidFill>
              </a:rPr>
              <a:t>3) </a:t>
            </a:r>
            <a:r>
              <a:rPr lang="ru-RU" sz="2100" b="1" dirty="0" err="1">
                <a:solidFill>
                  <a:srgbClr val="002060"/>
                </a:solidFill>
              </a:rPr>
              <a:t>здатність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спілкуватися</a:t>
            </a:r>
            <a:r>
              <a:rPr lang="ru-RU" sz="2100" b="1" dirty="0">
                <a:solidFill>
                  <a:srgbClr val="002060"/>
                </a:solidFill>
              </a:rPr>
              <a:t> з людьми в </a:t>
            </a:r>
            <a:r>
              <a:rPr lang="ru-RU" sz="2100" b="1" dirty="0" err="1">
                <a:solidFill>
                  <a:srgbClr val="002060"/>
                </a:solidFill>
              </a:rPr>
              <a:t>організації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і</a:t>
            </a:r>
            <a:r>
              <a:rPr lang="ru-RU" sz="2100" b="1" dirty="0">
                <a:solidFill>
                  <a:srgbClr val="002060"/>
                </a:solidFill>
              </a:rPr>
              <a:t> поза нею;</a:t>
            </a:r>
          </a:p>
          <a:p>
            <a:pPr algn="just"/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>
                <a:solidFill>
                  <a:srgbClr val="FF0000"/>
                </a:solidFill>
              </a:rPr>
              <a:t>4) </a:t>
            </a:r>
            <a:r>
              <a:rPr lang="ru-RU" sz="2100" b="1" dirty="0" err="1">
                <a:solidFill>
                  <a:srgbClr val="002060"/>
                </a:solidFill>
              </a:rPr>
              <a:t>здатність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планувати</a:t>
            </a:r>
            <a:r>
              <a:rPr lang="ru-RU" sz="2100" b="1" dirty="0">
                <a:solidFill>
                  <a:srgbClr val="002060"/>
                </a:solidFill>
              </a:rPr>
              <a:t>, </a:t>
            </a:r>
            <a:r>
              <a:rPr lang="ru-RU" sz="2100" b="1" dirty="0" err="1">
                <a:solidFill>
                  <a:srgbClr val="002060"/>
                </a:solidFill>
              </a:rPr>
              <a:t>організовувати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і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виділяти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пріоритети</a:t>
            </a:r>
            <a:r>
              <a:rPr lang="ru-RU" sz="2100" b="1" dirty="0">
                <a:solidFill>
                  <a:srgbClr val="002060"/>
                </a:solidFill>
              </a:rPr>
              <a:t>;</a:t>
            </a:r>
          </a:p>
          <a:p>
            <a:pPr algn="just"/>
            <a:r>
              <a:rPr lang="ru-RU" sz="2100" b="1" dirty="0">
                <a:solidFill>
                  <a:srgbClr val="FF0000"/>
                </a:solidFill>
              </a:rPr>
              <a:t> 5) </a:t>
            </a:r>
            <a:r>
              <a:rPr lang="ru-RU" sz="2100" b="1" dirty="0" err="1">
                <a:solidFill>
                  <a:srgbClr val="002060"/>
                </a:solidFill>
              </a:rPr>
              <a:t>здатність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шукати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і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  <a:r>
              <a:rPr lang="ru-RU" sz="2100" b="1" dirty="0" err="1">
                <a:solidFill>
                  <a:srgbClr val="002060"/>
                </a:solidFill>
              </a:rPr>
              <a:t>обробляти</a:t>
            </a:r>
            <a:r>
              <a:rPr lang="ru-RU" sz="2100" b="1" dirty="0">
                <a:solidFill>
                  <a:srgbClr val="002060"/>
                </a:solidFill>
              </a:rPr>
              <a:t>  </a:t>
            </a:r>
            <a:r>
              <a:rPr lang="ru-RU" sz="2100" b="1" dirty="0" err="1">
                <a:solidFill>
                  <a:srgbClr val="002060"/>
                </a:solidFill>
              </a:rPr>
              <a:t>інформацію</a:t>
            </a:r>
            <a:endParaRPr lang="ru-RU" sz="21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86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alls of different coloured yarn">
            <a:extLst>
              <a:ext uri="{FF2B5EF4-FFF2-40B4-BE49-F238E27FC236}">
                <a16:creationId xmlns:a16="http://schemas.microsoft.com/office/drawing/2014/main" id="{202CF464-5018-58CE-0F88-EE22468837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3" r="-1" b="15655"/>
          <a:stretch/>
        </p:blipFill>
        <p:spPr>
          <a:xfrm>
            <a:off x="-163285" y="293924"/>
            <a:ext cx="12188931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120905-59A2-E145-F6F0-F95480D08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048" y="1124712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9600" dirty="0"/>
              <a:t>Soft Skills - </a:t>
            </a:r>
            <a:r>
              <a:rPr lang="en-US" sz="9600" dirty="0" err="1"/>
              <a:t>це</a:t>
            </a:r>
            <a:endParaRPr lang="en-US" sz="9600" dirty="0"/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571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4E87FCFB-2CCE-460D-B3DD-557C8BD1B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290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Таня\Desktop\ФЕВРАЛЬ\SOFT SKILLS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525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25801" y="1460500"/>
            <a:ext cx="8004822" cy="1200329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err="1">
                <a:solidFill>
                  <a:srgbClr val="002060"/>
                </a:solidFill>
              </a:rPr>
              <a:t>Переорієнтація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освіти</a:t>
            </a:r>
            <a:r>
              <a:rPr lang="ru-RU" sz="2400" b="1" dirty="0">
                <a:solidFill>
                  <a:srgbClr val="002060"/>
                </a:solidFill>
              </a:rPr>
              <a:t> на </a:t>
            </a:r>
            <a:r>
              <a:rPr lang="ru-RU" sz="2400" b="1" dirty="0" err="1">
                <a:solidFill>
                  <a:srgbClr val="002060"/>
                </a:solidFill>
              </a:rPr>
              <a:t>розвиток</a:t>
            </a:r>
            <a:r>
              <a:rPr lang="ru-RU" sz="2400" b="1" dirty="0">
                <a:solidFill>
                  <a:srgbClr val="002060"/>
                </a:solidFill>
              </a:rPr>
              <a:t> у </a:t>
            </a:r>
            <a:r>
              <a:rPr lang="ru-RU" sz="2400" b="1" dirty="0" err="1">
                <a:solidFill>
                  <a:srgbClr val="002060"/>
                </a:solidFill>
              </a:rPr>
              <a:t>дітей</a:t>
            </a:r>
            <a:r>
              <a:rPr lang="ru-RU" sz="2400" b="1" dirty="0">
                <a:solidFill>
                  <a:srgbClr val="002060"/>
                </a:solidFill>
              </a:rPr>
              <a:t> «</a:t>
            </a:r>
            <a:r>
              <a:rPr lang="ru-RU" sz="2400" b="1" dirty="0" err="1">
                <a:solidFill>
                  <a:srgbClr val="002060"/>
                </a:solidFill>
              </a:rPr>
              <a:t>гнучких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навичок</a:t>
            </a:r>
            <a:r>
              <a:rPr lang="ru-RU" sz="2400" b="1" dirty="0">
                <a:solidFill>
                  <a:srgbClr val="002060"/>
                </a:solidFill>
              </a:rPr>
              <a:t>» є </a:t>
            </a:r>
            <a:r>
              <a:rPr lang="ru-RU" sz="2400" b="1" dirty="0" err="1">
                <a:solidFill>
                  <a:srgbClr val="002060"/>
                </a:solidFill>
              </a:rPr>
              <a:t>ключовою</a:t>
            </a:r>
            <a:r>
              <a:rPr lang="ru-RU" sz="2400" b="1" dirty="0">
                <a:solidFill>
                  <a:srgbClr val="002060"/>
                </a:solidFill>
              </a:rPr>
              <a:t> ланкою до </a:t>
            </a:r>
            <a:r>
              <a:rPr lang="ru-RU" sz="2400" b="1" dirty="0" err="1">
                <a:solidFill>
                  <a:srgbClr val="002060"/>
                </a:solidFill>
              </a:rPr>
              <a:t>вирішення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успішності</a:t>
            </a:r>
            <a:r>
              <a:rPr lang="ru-RU" sz="2400" b="1" dirty="0">
                <a:solidFill>
                  <a:srgbClr val="002060"/>
                </a:solidFill>
              </a:rPr>
              <a:t>  </a:t>
            </a:r>
            <a:r>
              <a:rPr lang="ru-RU" sz="2400" b="1" dirty="0" err="1">
                <a:solidFill>
                  <a:srgbClr val="002060"/>
                </a:solidFill>
              </a:rPr>
              <a:t>майбутньої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трудової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діяльності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78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Таня\Desktop\ФЕВРАЛЬ\SOFT SKILLS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0" y="4330701"/>
            <a:ext cx="7734299" cy="22987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4381500"/>
            <a:ext cx="77216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>
                <a:solidFill>
                  <a:srgbClr val="002060"/>
                </a:solidFill>
              </a:rPr>
              <a:t>Складена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століттями</a:t>
            </a:r>
            <a:r>
              <a:rPr lang="ru-RU" sz="2400" b="1" dirty="0">
                <a:solidFill>
                  <a:srgbClr val="002060"/>
                </a:solidFill>
              </a:rPr>
              <a:t> педагогічна система не повинна </a:t>
            </a:r>
            <a:r>
              <a:rPr lang="ru-RU" sz="2400" b="1" dirty="0" err="1">
                <a:solidFill>
                  <a:srgbClr val="002060"/>
                </a:solidFill>
              </a:rPr>
              <a:t>руйнуватися</a:t>
            </a:r>
            <a:r>
              <a:rPr lang="ru-RU" sz="2400" b="1" dirty="0">
                <a:solidFill>
                  <a:srgbClr val="002060"/>
                </a:solidFill>
              </a:rPr>
              <a:t>, а повинна </a:t>
            </a:r>
            <a:r>
              <a:rPr lang="ru-RU" sz="2400" b="1" dirty="0" err="1">
                <a:solidFill>
                  <a:srgbClr val="002060"/>
                </a:solidFill>
              </a:rPr>
              <a:t>еволюціонувати</a:t>
            </a:r>
            <a:r>
              <a:rPr lang="ru-RU" sz="2400" b="1" dirty="0">
                <a:solidFill>
                  <a:srgbClr val="002060"/>
                </a:solidFill>
              </a:rPr>
              <a:t>, </a:t>
            </a:r>
            <a:r>
              <a:rPr lang="ru-RU" sz="2400" b="1" dirty="0" err="1">
                <a:solidFill>
                  <a:srgbClr val="002060"/>
                </a:solidFill>
              </a:rPr>
              <a:t>повинні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зміщуватися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педагогічні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акценти</a:t>
            </a:r>
            <a:r>
              <a:rPr lang="ru-RU" sz="2400" b="1" dirty="0">
                <a:solidFill>
                  <a:srgbClr val="002060"/>
                </a:solidFill>
              </a:rPr>
              <a:t>.  </a:t>
            </a:r>
            <a:r>
              <a:rPr lang="ru-RU" sz="2400" b="1" dirty="0" err="1">
                <a:solidFill>
                  <a:srgbClr val="002060"/>
                </a:solidFill>
              </a:rPr>
              <a:t>Від</a:t>
            </a:r>
            <a:r>
              <a:rPr lang="ru-RU" sz="2400" b="1" dirty="0">
                <a:solidFill>
                  <a:srgbClr val="002060"/>
                </a:solidFill>
              </a:rPr>
              <a:t> д</a:t>
            </a:r>
            <a:r>
              <a:rPr lang="uk-UA" sz="2400" b="1" dirty="0">
                <a:solidFill>
                  <a:srgbClr val="002060"/>
                </a:solidFill>
              </a:rPr>
              <a:t>і</a:t>
            </a:r>
            <a:r>
              <a:rPr lang="ru-RU" sz="2400" b="1" dirty="0" err="1">
                <a:solidFill>
                  <a:srgbClr val="002060"/>
                </a:solidFill>
              </a:rPr>
              <a:t>тей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потрібно</a:t>
            </a:r>
            <a:r>
              <a:rPr lang="ru-RU" sz="2400" b="1" dirty="0">
                <a:solidFill>
                  <a:srgbClr val="002060"/>
                </a:solidFill>
              </a:rPr>
              <a:t> не </a:t>
            </a:r>
            <a:r>
              <a:rPr lang="ru-RU" sz="2400" b="1" dirty="0" err="1">
                <a:solidFill>
                  <a:srgbClr val="002060"/>
                </a:solidFill>
              </a:rPr>
              <a:t>заучування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матеріалу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і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не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відпрацювання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одноманітних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методів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вирішення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завдань</a:t>
            </a:r>
            <a:r>
              <a:rPr lang="ru-RU" sz="2400" b="1" dirty="0">
                <a:solidFill>
                  <a:srgbClr val="002060"/>
                </a:solidFill>
              </a:rPr>
              <a:t>, а </a:t>
            </a:r>
            <a:r>
              <a:rPr lang="ru-RU" sz="2400" b="1" dirty="0" err="1">
                <a:solidFill>
                  <a:srgbClr val="002060"/>
                </a:solidFill>
              </a:rPr>
              <a:t>розвиток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універсальних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компетенцій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90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Таня\Desktop\ФЕВРАЛЬ\SOFT SKILLS\НАВЫКІ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191000" y="1727438"/>
            <a:ext cx="7823200" cy="2400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just">
              <a:lnSpc>
                <a:spcPts val="3000"/>
              </a:lnSpc>
              <a:buFont typeface="Wingdings" pitchFamily="2" charset="2"/>
              <a:buChar char="ü"/>
            </a:pPr>
            <a:r>
              <a:rPr lang="ru-RU" sz="2400" b="1" dirty="0" err="1">
                <a:solidFill>
                  <a:srgbClr val="002060"/>
                </a:solidFill>
              </a:rPr>
              <a:t>вміння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слухати</a:t>
            </a:r>
            <a:r>
              <a:rPr lang="ru-RU" sz="2400" b="1" dirty="0">
                <a:solidFill>
                  <a:srgbClr val="002060"/>
                </a:solidFill>
              </a:rPr>
              <a:t>;</a:t>
            </a:r>
          </a:p>
          <a:p>
            <a:pPr marL="457200" indent="-457200" algn="just">
              <a:lnSpc>
                <a:spcPts val="3000"/>
              </a:lnSpc>
              <a:buFont typeface="Wingdings" pitchFamily="2" charset="2"/>
              <a:buChar char="ü"/>
            </a:pPr>
            <a:r>
              <a:rPr lang="ru-RU" sz="2400" b="1" dirty="0" err="1">
                <a:solidFill>
                  <a:srgbClr val="002060"/>
                </a:solidFill>
              </a:rPr>
              <a:t>здатність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бачити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єдину</a:t>
            </a:r>
            <a:r>
              <a:rPr lang="ru-RU" sz="2400" b="1" dirty="0">
                <a:solidFill>
                  <a:srgbClr val="002060"/>
                </a:solidFill>
              </a:rPr>
              <a:t> мету </a:t>
            </a:r>
            <a:r>
              <a:rPr lang="ru-RU" sz="2400" b="1" dirty="0" err="1">
                <a:solidFill>
                  <a:srgbClr val="002060"/>
                </a:solidFill>
              </a:rPr>
              <a:t>і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знаходити</a:t>
            </a:r>
            <a:r>
              <a:rPr lang="ru-RU" sz="2400" b="1" dirty="0">
                <a:solidFill>
                  <a:srgbClr val="002060"/>
                </a:solidFill>
              </a:rPr>
              <a:t> точки </a:t>
            </a:r>
            <a:r>
              <a:rPr lang="ru-RU" sz="2400" b="1" dirty="0" err="1">
                <a:solidFill>
                  <a:srgbClr val="002060"/>
                </a:solidFill>
              </a:rPr>
              <a:t>дотику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загальної</a:t>
            </a:r>
            <a:r>
              <a:rPr lang="ru-RU" sz="2400" b="1" dirty="0">
                <a:solidFill>
                  <a:srgbClr val="002060"/>
                </a:solidFill>
              </a:rPr>
              <a:t>  </a:t>
            </a:r>
            <a:r>
              <a:rPr lang="ru-RU" sz="2400" b="1" dirty="0" err="1">
                <a:solidFill>
                  <a:srgbClr val="002060"/>
                </a:solidFill>
              </a:rPr>
              <a:t>ідеї</a:t>
            </a:r>
            <a:r>
              <a:rPr lang="ru-RU" sz="2400" b="1" dirty="0">
                <a:solidFill>
                  <a:srgbClr val="002060"/>
                </a:solidFill>
              </a:rPr>
              <a:t> з </a:t>
            </a:r>
            <a:r>
              <a:rPr lang="ru-RU" sz="2400" b="1" dirty="0" err="1">
                <a:solidFill>
                  <a:srgbClr val="002060"/>
                </a:solidFill>
              </a:rPr>
              <a:t>особистими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амбіціями</a:t>
            </a:r>
            <a:r>
              <a:rPr lang="ru-RU" sz="2400" b="1" dirty="0">
                <a:solidFill>
                  <a:srgbClr val="002060"/>
                </a:solidFill>
              </a:rPr>
              <a:t>;</a:t>
            </a:r>
          </a:p>
          <a:p>
            <a:pPr marL="457200" indent="-457200" algn="just">
              <a:lnSpc>
                <a:spcPts val="3000"/>
              </a:lnSpc>
              <a:buFont typeface="Wingdings" pitchFamily="2" charset="2"/>
              <a:buChar char="ü"/>
            </a:pPr>
            <a:r>
              <a:rPr lang="ru-RU" sz="2400" b="1" dirty="0" err="1">
                <a:solidFill>
                  <a:srgbClr val="002060"/>
                </a:solidFill>
              </a:rPr>
              <a:t>готовність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надати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допомогу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іншим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і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підтримати</a:t>
            </a:r>
            <a:r>
              <a:rPr lang="ru-RU" sz="2400" b="1" dirty="0">
                <a:solidFill>
                  <a:srgbClr val="002060"/>
                </a:solidFill>
              </a:rPr>
              <a:t> в </a:t>
            </a:r>
            <a:r>
              <a:rPr lang="ru-RU" sz="2400" b="1" dirty="0" err="1">
                <a:solidFill>
                  <a:srgbClr val="002060"/>
                </a:solidFill>
              </a:rPr>
              <a:t>складній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ситуації</a:t>
            </a:r>
            <a:r>
              <a:rPr lang="ru-RU" sz="2400" b="1" dirty="0">
                <a:solidFill>
                  <a:srgbClr val="002060"/>
                </a:solidFill>
              </a:rPr>
              <a:t>;</a:t>
            </a:r>
          </a:p>
          <a:p>
            <a:pPr marL="457200" indent="-457200" algn="just">
              <a:lnSpc>
                <a:spcPts val="3000"/>
              </a:lnSpc>
              <a:buFont typeface="Wingdings" pitchFamily="2" charset="2"/>
              <a:buChar char="ü"/>
            </a:pPr>
            <a:r>
              <a:rPr lang="ru-RU" sz="2400" b="1" dirty="0" err="1">
                <a:solidFill>
                  <a:srgbClr val="002060"/>
                </a:solidFill>
              </a:rPr>
              <a:t>вміння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переконувати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і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знаходити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компроміс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5180" y="2217738"/>
            <a:ext cx="3239991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+mj-lt"/>
                <a:cs typeface="Arial" pitchFamily="34" charset="0"/>
              </a:rPr>
              <a:t>Вміння </a:t>
            </a:r>
            <a:r>
              <a:rPr lang="ru-RU" sz="2800" b="1" dirty="0" err="1">
                <a:solidFill>
                  <a:srgbClr val="002060"/>
                </a:solidFill>
                <a:latin typeface="+mj-lt"/>
                <a:cs typeface="Arial" pitchFamily="34" charset="0"/>
              </a:rPr>
              <a:t>працювати</a:t>
            </a:r>
            <a:endParaRPr lang="ru-RU" sz="2800" b="1" dirty="0">
              <a:solidFill>
                <a:srgbClr val="002060"/>
              </a:solidFill>
              <a:latin typeface="+mj-lt"/>
              <a:cs typeface="Arial" pitchFamily="34" charset="0"/>
            </a:endParaRP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+mj-lt"/>
                <a:cs typeface="Arial" pitchFamily="34" charset="0"/>
              </a:rPr>
              <a:t> в </a:t>
            </a:r>
            <a:r>
              <a:rPr lang="ru-RU" sz="2800" b="1" dirty="0" err="1">
                <a:solidFill>
                  <a:srgbClr val="002060"/>
                </a:solidFill>
                <a:latin typeface="+mj-lt"/>
                <a:cs typeface="Arial" pitchFamily="34" charset="0"/>
              </a:rPr>
              <a:t>команді</a:t>
            </a:r>
            <a:endParaRPr lang="ru-RU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5778" y="383936"/>
            <a:ext cx="7089858" cy="646331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Навички </a:t>
            </a:r>
            <a:r>
              <a:rPr lang="en-US" sz="3200" b="1" dirty="0">
                <a:solidFill>
                  <a:srgbClr val="C00000"/>
                </a:solidFill>
              </a:rPr>
              <a:t>SOFT SKILLS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9219" name="Picture 3" descr="C:\Users\Таня\Desktop\ФЕВРАЛЬ\SOFT SKILLS\team-work-background-hand-drawn-style_23-214776173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25" y="2663246"/>
            <a:ext cx="2300876" cy="230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Таня\Desktop\ДЕКАБРЬ\Блог класса как развивающая образовательная среда\васв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126" y="4145842"/>
            <a:ext cx="2450671" cy="196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Таня\Desktop\ФЕВРАЛЬ\SOFT SKILLS\isometric-education-concept_23-214807855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941" y="4781997"/>
            <a:ext cx="2048707" cy="204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14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Таня\Desktop\ФЕВРАЛЬ\SOFT SKILLS\НАВЫКІ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92599" y="1818935"/>
            <a:ext cx="8035877" cy="31700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ru-RU" sz="2800" b="1" dirty="0">
                <a:solidFill>
                  <a:srgbClr val="002060"/>
                </a:solidFill>
              </a:rPr>
              <a:t>ПРИНЦИПИ КОМАНДНОЇ РОБОТИ:</a:t>
            </a:r>
          </a:p>
          <a:p>
            <a:pPr>
              <a:lnSpc>
                <a:spcPts val="4000"/>
              </a:lnSpc>
              <a:buFont typeface="Wingdings" pitchFamily="2" charset="2"/>
              <a:buChar char="ü"/>
            </a:pP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спільні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цінності</a:t>
            </a:r>
            <a:r>
              <a:rPr lang="ru-RU" sz="2800" b="1" dirty="0">
                <a:solidFill>
                  <a:srgbClr val="002060"/>
                </a:solidFill>
              </a:rPr>
              <a:t>;</a:t>
            </a:r>
          </a:p>
          <a:p>
            <a:pPr>
              <a:lnSpc>
                <a:spcPts val="4000"/>
              </a:lnSpc>
              <a:buFont typeface="Wingdings" pitchFamily="2" charset="2"/>
              <a:buChar char="ü"/>
            </a:pPr>
            <a:r>
              <a:rPr lang="ru-RU" sz="2800" b="1" dirty="0" err="1">
                <a:solidFill>
                  <a:srgbClr val="002060"/>
                </a:solidFill>
              </a:rPr>
              <a:t>невелике</a:t>
            </a:r>
            <a:r>
              <a:rPr lang="ru-RU" sz="2800" b="1" dirty="0">
                <a:solidFill>
                  <a:srgbClr val="002060"/>
                </a:solidFill>
              </a:rPr>
              <a:t> число людей;</a:t>
            </a:r>
          </a:p>
          <a:p>
            <a:pPr>
              <a:lnSpc>
                <a:spcPts val="4000"/>
              </a:lnSpc>
              <a:buFont typeface="Wingdings" pitchFamily="2" charset="2"/>
              <a:buChar char="ü"/>
            </a:pPr>
            <a:r>
              <a:rPr lang="ru-RU" sz="2800" b="1" dirty="0" err="1">
                <a:solidFill>
                  <a:srgbClr val="002060"/>
                </a:solidFill>
              </a:rPr>
              <a:t>взаємодоповнюючі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вміння</a:t>
            </a:r>
            <a:r>
              <a:rPr lang="ru-RU" sz="2800" b="1" dirty="0">
                <a:solidFill>
                  <a:srgbClr val="002060"/>
                </a:solidFill>
              </a:rPr>
              <a:t>;</a:t>
            </a:r>
          </a:p>
          <a:p>
            <a:pPr>
              <a:lnSpc>
                <a:spcPts val="4000"/>
              </a:lnSpc>
              <a:buFont typeface="Wingdings" pitchFamily="2" charset="2"/>
              <a:buChar char="ü"/>
            </a:pPr>
            <a:r>
              <a:rPr lang="ru-RU" sz="2800" b="1" dirty="0" err="1">
                <a:solidFill>
                  <a:srgbClr val="002060"/>
                </a:solidFill>
              </a:rPr>
              <a:t>взаємна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відповідальність</a:t>
            </a:r>
            <a:r>
              <a:rPr lang="ru-RU" sz="2800" b="1" dirty="0">
                <a:solidFill>
                  <a:srgbClr val="002060"/>
                </a:solidFill>
              </a:rPr>
              <a:t>;</a:t>
            </a:r>
          </a:p>
          <a:p>
            <a:pPr>
              <a:lnSpc>
                <a:spcPts val="4000"/>
              </a:lnSpc>
              <a:buFont typeface="Wingdings" pitchFamily="2" charset="2"/>
              <a:buChar char="ü"/>
            </a:pPr>
            <a:r>
              <a:rPr lang="ru-RU" sz="2800" b="1" dirty="0" err="1">
                <a:solidFill>
                  <a:srgbClr val="002060"/>
                </a:solidFill>
              </a:rPr>
              <a:t>значуща</a:t>
            </a:r>
            <a:r>
              <a:rPr lang="ru-RU" sz="2800" b="1" dirty="0">
                <a:solidFill>
                  <a:srgbClr val="002060"/>
                </a:solidFill>
              </a:rPr>
              <a:t> мета</a:t>
            </a:r>
            <a:endParaRPr lang="ru-RU" sz="2800" dirty="0"/>
          </a:p>
        </p:txBody>
      </p:sp>
      <p:pic>
        <p:nvPicPr>
          <p:cNvPr id="11267" name="Picture 3" descr="C:\Users\Таня\Desktop\ФЕВРАЛЬ\SOFT SKILLS\isometric-education-concept_23-214807855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941" y="4781997"/>
            <a:ext cx="2048707" cy="204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45778" y="383936"/>
            <a:ext cx="7089858" cy="646331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Навички </a:t>
            </a:r>
            <a:r>
              <a:rPr lang="en-US" sz="3200" b="1" dirty="0">
                <a:solidFill>
                  <a:srgbClr val="C00000"/>
                </a:solidFill>
              </a:rPr>
              <a:t>SOFT SKILLS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2" name="Picture 3" descr="C:\Users\Таня\Desktop\ФЕВРАЛЬ\SOFT SKILLS\team-work-background-hand-drawn-style_23-214776173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05" y="2324788"/>
            <a:ext cx="2553739" cy="255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35180" y="2217738"/>
            <a:ext cx="3239991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cs typeface="Arial" pitchFamily="34" charset="0"/>
              </a:rPr>
              <a:t>Вміння </a:t>
            </a:r>
            <a:r>
              <a:rPr lang="ru-RU" sz="2800" b="1" dirty="0" err="1">
                <a:solidFill>
                  <a:srgbClr val="002060"/>
                </a:solidFill>
                <a:cs typeface="Arial" pitchFamily="34" charset="0"/>
              </a:rPr>
              <a:t>працювати</a:t>
            </a:r>
            <a:endParaRPr lang="ru-RU" sz="2800" b="1" dirty="0">
              <a:solidFill>
                <a:srgbClr val="002060"/>
              </a:solidFill>
              <a:cs typeface="Arial" pitchFamily="34" charset="0"/>
            </a:endParaRPr>
          </a:p>
          <a:p>
            <a:pPr algn="ctr"/>
            <a:r>
              <a:rPr lang="ru-RU" sz="2800" b="1" dirty="0">
                <a:solidFill>
                  <a:srgbClr val="002060"/>
                </a:solidFill>
                <a:cs typeface="Arial" pitchFamily="34" charset="0"/>
              </a:rPr>
              <a:t> в </a:t>
            </a:r>
            <a:r>
              <a:rPr lang="ru-RU" sz="2800" b="1" dirty="0" err="1">
                <a:solidFill>
                  <a:srgbClr val="002060"/>
                </a:solidFill>
                <a:cs typeface="Arial" pitchFamily="34" charset="0"/>
              </a:rPr>
              <a:t>команді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Таня\Desktop\ФЕВРАЛЬ\SOFT SKILLS\макгрего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302000" y="1694696"/>
            <a:ext cx="8267700" cy="2215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300" b="1" u="sng" dirty="0">
                <a:solidFill>
                  <a:srgbClr val="8F4D11"/>
                </a:solidFill>
              </a:rPr>
              <a:t>Неформальна, комфортна і </a:t>
            </a:r>
            <a:r>
              <a:rPr lang="ru-RU" sz="2300" b="1" u="sng" dirty="0" err="1">
                <a:solidFill>
                  <a:srgbClr val="8F4D11"/>
                </a:solidFill>
              </a:rPr>
              <a:t>ненапружена</a:t>
            </a:r>
            <a:r>
              <a:rPr lang="ru-RU" sz="2300" b="1" u="sng" dirty="0">
                <a:solidFill>
                  <a:srgbClr val="8F4D11"/>
                </a:solidFill>
              </a:rPr>
              <a:t> атмосфера: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300" b="1" dirty="0">
                <a:solidFill>
                  <a:schemeClr val="accent3">
                    <a:lumMod val="50000"/>
                  </a:schemeClr>
                </a:solidFill>
              </a:rPr>
              <a:t> люди, </a:t>
            </a:r>
            <a:r>
              <a:rPr lang="ru-RU" sz="2300" b="1" dirty="0" err="1">
                <a:solidFill>
                  <a:schemeClr val="accent3">
                    <a:lumMod val="50000"/>
                  </a:schemeClr>
                </a:solidFill>
              </a:rPr>
              <a:t>поглинені</a:t>
            </a:r>
            <a:r>
              <a:rPr lang="ru-RU" sz="23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300" b="1" dirty="0" err="1">
                <a:solidFill>
                  <a:schemeClr val="accent3">
                    <a:lumMod val="50000"/>
                  </a:schemeClr>
                </a:solidFill>
              </a:rPr>
              <a:t>своєю</a:t>
            </a:r>
            <a:r>
              <a:rPr lang="ru-RU" sz="23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300" b="1" dirty="0" err="1">
                <a:solidFill>
                  <a:schemeClr val="accent3">
                    <a:lumMod val="50000"/>
                  </a:schemeClr>
                </a:solidFill>
              </a:rPr>
              <a:t>роботою</a:t>
            </a:r>
            <a:r>
              <a:rPr lang="ru-RU" sz="2300" b="1" dirty="0">
                <a:solidFill>
                  <a:schemeClr val="accent3">
                    <a:lumMod val="50000"/>
                  </a:schemeClr>
                </a:solidFill>
              </a:rPr>
              <a:t> і </a:t>
            </a:r>
            <a:r>
              <a:rPr lang="ru-RU" sz="2300" b="1" dirty="0" err="1">
                <a:solidFill>
                  <a:schemeClr val="accent3">
                    <a:lumMod val="50000"/>
                  </a:schemeClr>
                </a:solidFill>
              </a:rPr>
              <a:t>зацікавлені</a:t>
            </a:r>
            <a:r>
              <a:rPr lang="ru-RU" sz="2300" b="1" dirty="0">
                <a:solidFill>
                  <a:schemeClr val="accent3">
                    <a:lumMod val="50000"/>
                  </a:schemeClr>
                </a:solidFill>
              </a:rPr>
              <a:t> в </a:t>
            </a:r>
            <a:r>
              <a:rPr lang="ru-RU" sz="2300" b="1" dirty="0" err="1">
                <a:solidFill>
                  <a:schemeClr val="accent3">
                    <a:lumMod val="50000"/>
                  </a:schemeClr>
                </a:solidFill>
              </a:rPr>
              <a:t>її</a:t>
            </a:r>
            <a:r>
              <a:rPr lang="ru-RU" sz="2300" b="1" dirty="0">
                <a:solidFill>
                  <a:schemeClr val="accent3">
                    <a:lumMod val="50000"/>
                  </a:schemeClr>
                </a:solidFill>
              </a:rPr>
              <a:t> результатах;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300" b="1" dirty="0" err="1">
                <a:solidFill>
                  <a:schemeClr val="accent3">
                    <a:lumMod val="50000"/>
                  </a:schemeClr>
                </a:solidFill>
              </a:rPr>
              <a:t>відсутні</a:t>
            </a:r>
            <a:r>
              <a:rPr lang="ru-RU" sz="23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300" b="1" dirty="0" err="1">
                <a:solidFill>
                  <a:schemeClr val="accent3">
                    <a:lumMod val="50000"/>
                  </a:schemeClr>
                </a:solidFill>
              </a:rPr>
              <a:t>ознаки</a:t>
            </a:r>
            <a:r>
              <a:rPr lang="ru-RU" sz="23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300" b="1" dirty="0" err="1">
                <a:solidFill>
                  <a:schemeClr val="accent3">
                    <a:lumMod val="50000"/>
                  </a:schemeClr>
                </a:solidFill>
              </a:rPr>
              <a:t>нудьги</a:t>
            </a:r>
            <a:r>
              <a:rPr lang="ru-RU" sz="2300" b="1" dirty="0">
                <a:solidFill>
                  <a:schemeClr val="accent3">
                    <a:lumMod val="50000"/>
                  </a:schemeClr>
                </a:solidFill>
              </a:rPr>
              <a:t>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300" b="1" dirty="0">
                <a:solidFill>
                  <a:schemeClr val="accent3">
                    <a:lumMod val="50000"/>
                  </a:schemeClr>
                </a:solidFill>
              </a:rPr>
              <a:t> у </a:t>
            </a:r>
            <a:r>
              <a:rPr lang="ru-RU" sz="2300" b="1" dirty="0" err="1">
                <a:solidFill>
                  <a:schemeClr val="accent3">
                    <a:lumMod val="50000"/>
                  </a:schemeClr>
                </a:solidFill>
              </a:rPr>
              <a:t>команді</a:t>
            </a:r>
            <a:r>
              <a:rPr lang="ru-RU" sz="23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300" b="1" dirty="0" err="1">
                <a:solidFill>
                  <a:schemeClr val="accent3">
                    <a:lumMod val="50000"/>
                  </a:schemeClr>
                </a:solidFill>
              </a:rPr>
              <a:t>відбувається</a:t>
            </a:r>
            <a:r>
              <a:rPr lang="ru-RU" sz="23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300" b="1" dirty="0" err="1">
                <a:solidFill>
                  <a:schemeClr val="accent3">
                    <a:lumMod val="50000"/>
                  </a:schemeClr>
                </a:solidFill>
              </a:rPr>
              <a:t>безліч</a:t>
            </a:r>
            <a:r>
              <a:rPr lang="ru-RU" sz="23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300" b="1" dirty="0" err="1">
                <a:solidFill>
                  <a:schemeClr val="accent3">
                    <a:lumMod val="50000"/>
                  </a:schemeClr>
                </a:solidFill>
              </a:rPr>
              <a:t>обговорень</a:t>
            </a:r>
            <a:r>
              <a:rPr lang="ru-RU" sz="2300" b="1" dirty="0">
                <a:solidFill>
                  <a:schemeClr val="accent3">
                    <a:lumMod val="50000"/>
                  </a:schemeClr>
                </a:solidFill>
              </a:rPr>
              <a:t>, в </a:t>
            </a:r>
            <a:r>
              <a:rPr lang="ru-RU" sz="2300" b="1" dirty="0" err="1">
                <a:solidFill>
                  <a:schemeClr val="accent3">
                    <a:lumMod val="50000"/>
                  </a:schemeClr>
                </a:solidFill>
              </a:rPr>
              <a:t>яких</a:t>
            </a:r>
            <a:r>
              <a:rPr lang="ru-RU" sz="23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300" b="1" dirty="0" err="1">
                <a:solidFill>
                  <a:schemeClr val="accent3">
                    <a:lumMod val="50000"/>
                  </a:schemeClr>
                </a:solidFill>
              </a:rPr>
              <a:t>беруть</a:t>
            </a:r>
            <a:r>
              <a:rPr lang="ru-RU" sz="2300" b="1" dirty="0">
                <a:solidFill>
                  <a:schemeClr val="accent3">
                    <a:lumMod val="50000"/>
                  </a:schemeClr>
                </a:solidFill>
              </a:rPr>
              <a:t> участь  </a:t>
            </a:r>
            <a:r>
              <a:rPr lang="ru-RU" sz="2300" b="1" dirty="0" err="1">
                <a:solidFill>
                  <a:schemeClr val="accent3">
                    <a:lumMod val="50000"/>
                  </a:schemeClr>
                </a:solidFill>
              </a:rPr>
              <a:t>усі</a:t>
            </a:r>
            <a:r>
              <a:rPr lang="ru-RU" sz="23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300" b="1" dirty="0" err="1">
                <a:solidFill>
                  <a:schemeClr val="accent3">
                    <a:lumMod val="50000"/>
                  </a:schemeClr>
                </a:solidFill>
              </a:rPr>
              <a:t>її</a:t>
            </a:r>
            <a:r>
              <a:rPr lang="ru-RU" sz="2300" b="1" dirty="0">
                <a:solidFill>
                  <a:schemeClr val="accent3">
                    <a:lumMod val="50000"/>
                  </a:schemeClr>
                </a:solidFill>
              </a:rPr>
              <a:t> члени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98406" y="131836"/>
            <a:ext cx="8736393" cy="1077218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Характеристика </a:t>
            </a:r>
            <a:r>
              <a:rPr lang="ru-RU" sz="3200" b="1" dirty="0" err="1">
                <a:solidFill>
                  <a:srgbClr val="002060"/>
                </a:solidFill>
              </a:rPr>
              <a:t>ефективної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команди</a:t>
            </a:r>
            <a:r>
              <a:rPr lang="ru-RU" sz="3200" b="1" dirty="0">
                <a:solidFill>
                  <a:srgbClr val="002060"/>
                </a:solidFill>
              </a:rPr>
              <a:t>                       (Дуглас </a:t>
            </a:r>
            <a:r>
              <a:rPr lang="ru-RU" sz="3200" b="1" dirty="0" err="1">
                <a:solidFill>
                  <a:srgbClr val="002060"/>
                </a:solidFill>
              </a:rPr>
              <a:t>Макрегор</a:t>
            </a:r>
            <a:r>
              <a:rPr lang="ru-RU" sz="3200" b="1" dirty="0">
                <a:solidFill>
                  <a:srgbClr val="002060"/>
                </a:solidFill>
              </a:rPr>
              <a:t>)</a:t>
            </a:r>
            <a:endParaRPr lang="ru-RU" sz="5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30184" y="3873500"/>
            <a:ext cx="8263016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u="sng" dirty="0" err="1">
                <a:solidFill>
                  <a:srgbClr val="8F4D11"/>
                </a:solidFill>
              </a:rPr>
              <a:t>Завдання</a:t>
            </a:r>
            <a:r>
              <a:rPr lang="ru-RU" sz="2100" b="1" u="sng" dirty="0">
                <a:solidFill>
                  <a:srgbClr val="8F4D11"/>
                </a:solidFill>
              </a:rPr>
              <a:t> </a:t>
            </a:r>
            <a:r>
              <a:rPr lang="ru-RU" sz="2100" b="1" u="sng" dirty="0" err="1">
                <a:solidFill>
                  <a:srgbClr val="8F4D11"/>
                </a:solidFill>
              </a:rPr>
              <a:t>або</a:t>
            </a:r>
            <a:r>
              <a:rPr lang="ru-RU" sz="2100" b="1" u="sng" dirty="0">
                <a:solidFill>
                  <a:srgbClr val="8F4D11"/>
                </a:solidFill>
              </a:rPr>
              <a:t> мета </a:t>
            </a:r>
            <a:r>
              <a:rPr lang="ru-RU" sz="2100" b="1" u="sng" dirty="0" err="1">
                <a:solidFill>
                  <a:srgbClr val="8F4D11"/>
                </a:solidFill>
              </a:rPr>
              <a:t>команди</a:t>
            </a:r>
            <a:r>
              <a:rPr lang="ru-RU" sz="2100" b="1" u="sng" dirty="0">
                <a:solidFill>
                  <a:srgbClr val="8F4D11"/>
                </a:solidFill>
              </a:rPr>
              <a:t> </a:t>
            </a:r>
            <a:r>
              <a:rPr lang="ru-RU" sz="2100" b="1" u="sng" dirty="0" err="1">
                <a:solidFill>
                  <a:srgbClr val="8F4D11"/>
                </a:solidFill>
              </a:rPr>
              <a:t>розуміється</a:t>
            </a:r>
            <a:r>
              <a:rPr lang="ru-RU" sz="2100" b="1" u="sng" dirty="0">
                <a:solidFill>
                  <a:srgbClr val="8F4D11"/>
                </a:solidFill>
              </a:rPr>
              <a:t> і </a:t>
            </a:r>
            <a:r>
              <a:rPr lang="ru-RU" sz="2100" b="1" u="sng" dirty="0" err="1">
                <a:solidFill>
                  <a:srgbClr val="8F4D11"/>
                </a:solidFill>
              </a:rPr>
              <a:t>приймається</a:t>
            </a:r>
            <a:r>
              <a:rPr lang="ru-RU" sz="2100" b="1" u="sng" dirty="0">
                <a:solidFill>
                  <a:srgbClr val="8F4D11"/>
                </a:solidFill>
              </a:rPr>
              <a:t> </a:t>
            </a:r>
            <a:r>
              <a:rPr lang="ru-RU" sz="2100" b="1" u="sng" dirty="0" err="1">
                <a:solidFill>
                  <a:srgbClr val="8F4D11"/>
                </a:solidFill>
              </a:rPr>
              <a:t>її</a:t>
            </a:r>
            <a:r>
              <a:rPr lang="ru-RU" sz="2100" b="1" u="sng" dirty="0">
                <a:solidFill>
                  <a:srgbClr val="8F4D11"/>
                </a:solidFill>
              </a:rPr>
              <a:t> членами:</a:t>
            </a:r>
          </a:p>
          <a:p>
            <a:pPr>
              <a:buFont typeface="Wingdings" pitchFamily="2" charset="2"/>
              <a:buChar char="ü"/>
            </a:pPr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члени </a:t>
            </a:r>
            <a:r>
              <a:rPr lang="ru-RU" sz="2100" b="1" dirty="0" err="1">
                <a:solidFill>
                  <a:schemeClr val="accent3">
                    <a:lumMod val="50000"/>
                  </a:schemeClr>
                </a:solidFill>
              </a:rPr>
              <a:t>команди</a:t>
            </a:r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100" b="1" dirty="0" err="1">
                <a:solidFill>
                  <a:schemeClr val="accent3">
                    <a:lumMod val="50000"/>
                  </a:schemeClr>
                </a:solidFill>
              </a:rPr>
              <a:t>виконують</a:t>
            </a:r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100" b="1" dirty="0" err="1">
                <a:solidFill>
                  <a:schemeClr val="accent3">
                    <a:lumMod val="50000"/>
                  </a:schemeClr>
                </a:solidFill>
              </a:rPr>
              <a:t>свої</a:t>
            </a:r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100" b="1" dirty="0" err="1">
                <a:solidFill>
                  <a:schemeClr val="accent3">
                    <a:lumMod val="50000"/>
                  </a:schemeClr>
                </a:solidFill>
              </a:rPr>
              <a:t>зобов'язання</a:t>
            </a:r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 по </a:t>
            </a:r>
            <a:r>
              <a:rPr lang="ru-RU" sz="2100" b="1" dirty="0" err="1">
                <a:solidFill>
                  <a:schemeClr val="accent3">
                    <a:lumMod val="50000"/>
                  </a:schemeClr>
                </a:solidFill>
              </a:rPr>
              <a:t>досягненню</a:t>
            </a:r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100" b="1" dirty="0" err="1">
                <a:solidFill>
                  <a:schemeClr val="accent3">
                    <a:lumMod val="50000"/>
                  </a:schemeClr>
                </a:solidFill>
              </a:rPr>
              <a:t>цілей</a:t>
            </a:r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 і </a:t>
            </a:r>
            <a:r>
              <a:rPr lang="ru-RU" sz="2100" b="1" dirty="0" err="1">
                <a:solidFill>
                  <a:schemeClr val="accent3">
                    <a:lumMod val="50000"/>
                  </a:schemeClr>
                </a:solidFill>
              </a:rPr>
              <a:t>виконанню</a:t>
            </a:r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100" b="1" dirty="0" err="1">
                <a:solidFill>
                  <a:schemeClr val="accent3">
                    <a:lumMod val="50000"/>
                  </a:schemeClr>
                </a:solidFill>
              </a:rPr>
              <a:t>завдань</a:t>
            </a:r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100" b="1" dirty="0" err="1">
                <a:solidFill>
                  <a:schemeClr val="accent3">
                    <a:lumMod val="50000"/>
                  </a:schemeClr>
                </a:solidFill>
              </a:rPr>
              <a:t>після</a:t>
            </a:r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 того, як вони </a:t>
            </a:r>
            <a:r>
              <a:rPr lang="ru-RU" sz="2100" b="1" dirty="0" err="1">
                <a:solidFill>
                  <a:schemeClr val="accent3">
                    <a:lumMod val="50000"/>
                  </a:schemeClr>
                </a:solidFill>
              </a:rPr>
              <a:t>сформульовані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члени </a:t>
            </a:r>
            <a:r>
              <a:rPr lang="ru-RU" sz="2100" b="1" dirty="0" err="1">
                <a:solidFill>
                  <a:schemeClr val="accent3">
                    <a:lumMod val="50000"/>
                  </a:schemeClr>
                </a:solidFill>
              </a:rPr>
              <a:t>команди</a:t>
            </a:r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100" b="1" dirty="0" err="1">
                <a:solidFill>
                  <a:schemeClr val="accent3">
                    <a:lumMod val="50000"/>
                  </a:schemeClr>
                </a:solidFill>
              </a:rPr>
              <a:t>слухають</a:t>
            </a:r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 один одного:</a:t>
            </a:r>
          </a:p>
          <a:p>
            <a:pPr>
              <a:buFont typeface="Wingdings" pitchFamily="2" charset="2"/>
              <a:buChar char="ü"/>
            </a:pPr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люди не бояться </a:t>
            </a:r>
            <a:r>
              <a:rPr lang="ru-RU" sz="2100" b="1" dirty="0" err="1">
                <a:solidFill>
                  <a:schemeClr val="accent3">
                    <a:lumMod val="50000"/>
                  </a:schemeClr>
                </a:solidFill>
              </a:rPr>
              <a:t>здаватися</a:t>
            </a:r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100" b="1" dirty="0" err="1">
                <a:solidFill>
                  <a:schemeClr val="accent3">
                    <a:lumMod val="50000"/>
                  </a:schemeClr>
                </a:solidFill>
              </a:rPr>
              <a:t>нерозумними</a:t>
            </a:r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;</a:t>
            </a:r>
          </a:p>
          <a:p>
            <a:pPr>
              <a:buFont typeface="Wingdings" pitchFamily="2" charset="2"/>
              <a:buChar char="ü"/>
            </a:pPr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люди </a:t>
            </a:r>
            <a:r>
              <a:rPr lang="ru-RU" sz="2100" b="1" dirty="0" err="1">
                <a:solidFill>
                  <a:schemeClr val="accent3">
                    <a:lumMod val="50000"/>
                  </a:schemeClr>
                </a:solidFill>
              </a:rPr>
              <a:t>висловлюють</a:t>
            </a:r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100" b="1" dirty="0" err="1">
                <a:solidFill>
                  <a:schemeClr val="accent3">
                    <a:lumMod val="50000"/>
                  </a:schemeClr>
                </a:solidFill>
              </a:rPr>
              <a:t>творчі</a:t>
            </a:r>
            <a:r>
              <a:rPr lang="ru-RU" sz="21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100" b="1" dirty="0" err="1">
                <a:solidFill>
                  <a:schemeClr val="accent3">
                    <a:lumMod val="50000"/>
                  </a:schemeClr>
                </a:solidFill>
              </a:rPr>
              <a:t>ідеї</a:t>
            </a:r>
            <a:endParaRPr lang="ru-RU" sz="21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50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Таня\Desktop\ФЕВРАЛЬ\SOFT SKILLS\позіті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525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914900" y="1186747"/>
            <a:ext cx="5643636" cy="45243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CC0000"/>
                </a:solidFill>
              </a:rPr>
              <a:t>ПОЗИТИВНІСТЬ - одна з </a:t>
            </a:r>
            <a:r>
              <a:rPr lang="ru-RU" sz="2400" b="1" dirty="0" err="1">
                <a:solidFill>
                  <a:srgbClr val="CC0000"/>
                </a:solidFill>
              </a:rPr>
              <a:t>головних</a:t>
            </a:r>
            <a:r>
              <a:rPr lang="ru-RU" sz="2400" b="1" dirty="0">
                <a:solidFill>
                  <a:srgbClr val="CC0000"/>
                </a:solidFill>
              </a:rPr>
              <a:t> </a:t>
            </a:r>
            <a:r>
              <a:rPr lang="ru-RU" sz="2400" b="1" dirty="0" err="1">
                <a:solidFill>
                  <a:srgbClr val="CC0000"/>
                </a:solidFill>
              </a:rPr>
              <a:t>якостей</a:t>
            </a:r>
            <a:r>
              <a:rPr lang="ru-RU" sz="2400" b="1" dirty="0">
                <a:solidFill>
                  <a:srgbClr val="CC0000"/>
                </a:solidFill>
              </a:rPr>
              <a:t>, </a:t>
            </a:r>
            <a:r>
              <a:rPr lang="ru-RU" sz="2400" b="1" dirty="0" err="1">
                <a:solidFill>
                  <a:srgbClr val="CC0000"/>
                </a:solidFill>
              </a:rPr>
              <a:t>необхідних</a:t>
            </a:r>
            <a:r>
              <a:rPr lang="ru-RU" sz="2400" b="1" dirty="0">
                <a:solidFill>
                  <a:srgbClr val="CC0000"/>
                </a:solidFill>
              </a:rPr>
              <a:t> для </a:t>
            </a:r>
            <a:r>
              <a:rPr lang="ru-RU" sz="2400" b="1" dirty="0" err="1">
                <a:solidFill>
                  <a:srgbClr val="CC0000"/>
                </a:solidFill>
              </a:rPr>
              <a:t>організації</a:t>
            </a:r>
            <a:r>
              <a:rPr lang="ru-RU" sz="2400" b="1" dirty="0">
                <a:solidFill>
                  <a:srgbClr val="CC0000"/>
                </a:solidFill>
              </a:rPr>
              <a:t> </a:t>
            </a:r>
            <a:r>
              <a:rPr lang="ru-RU" sz="2400" b="1" dirty="0" err="1">
                <a:solidFill>
                  <a:srgbClr val="CC0000"/>
                </a:solidFill>
              </a:rPr>
              <a:t>ефективного</a:t>
            </a:r>
            <a:r>
              <a:rPr lang="ru-RU" sz="2400" b="1" dirty="0">
                <a:solidFill>
                  <a:srgbClr val="CC0000"/>
                </a:solidFill>
              </a:rPr>
              <a:t> </a:t>
            </a:r>
            <a:r>
              <a:rPr lang="ru-RU" sz="2400" b="1" dirty="0" err="1">
                <a:solidFill>
                  <a:srgbClr val="CC0000"/>
                </a:solidFill>
              </a:rPr>
              <a:t>спілкування</a:t>
            </a:r>
            <a:endParaRPr lang="ru-RU" sz="2400" b="1" dirty="0">
              <a:solidFill>
                <a:srgbClr val="CC0000"/>
              </a:solidFill>
            </a:endParaRPr>
          </a:p>
          <a:p>
            <a:pPr algn="just"/>
            <a:endParaRPr lang="ru-RU" sz="2400" b="1" dirty="0">
              <a:solidFill>
                <a:srgbClr val="CC0000"/>
              </a:solidFill>
            </a:endParaRPr>
          </a:p>
          <a:p>
            <a:pPr algn="just"/>
            <a:r>
              <a:rPr lang="ru-RU" sz="2400" b="1" dirty="0">
                <a:solidFill>
                  <a:srgbClr val="CC0000"/>
                </a:solidFill>
              </a:rPr>
              <a:t>ПОЗИТИВНІСТЬ - </a:t>
            </a:r>
            <a:r>
              <a:rPr lang="ru-RU" sz="2400" b="1" dirty="0" err="1">
                <a:solidFill>
                  <a:srgbClr val="CC0000"/>
                </a:solidFill>
              </a:rPr>
              <a:t>віра</a:t>
            </a:r>
            <a:r>
              <a:rPr lang="ru-RU" sz="2400" b="1" dirty="0">
                <a:solidFill>
                  <a:srgbClr val="CC0000"/>
                </a:solidFill>
              </a:rPr>
              <a:t> в себе </a:t>
            </a:r>
            <a:r>
              <a:rPr lang="ru-RU" sz="2400" b="1" dirty="0" err="1">
                <a:solidFill>
                  <a:srgbClr val="CC0000"/>
                </a:solidFill>
              </a:rPr>
              <a:t>і</a:t>
            </a:r>
            <a:r>
              <a:rPr lang="ru-RU" sz="2400" b="1" dirty="0">
                <a:solidFill>
                  <a:srgbClr val="CC0000"/>
                </a:solidFill>
              </a:rPr>
              <a:t> в </a:t>
            </a:r>
            <a:r>
              <a:rPr lang="ru-RU" sz="2400" b="1" dirty="0" err="1">
                <a:solidFill>
                  <a:srgbClr val="CC0000"/>
                </a:solidFill>
              </a:rPr>
              <a:t>інших</a:t>
            </a:r>
            <a:r>
              <a:rPr lang="ru-RU" sz="2400" b="1" dirty="0">
                <a:solidFill>
                  <a:srgbClr val="CC0000"/>
                </a:solidFill>
              </a:rPr>
              <a:t> людей</a:t>
            </a:r>
          </a:p>
          <a:p>
            <a:pPr algn="just"/>
            <a:endParaRPr lang="ru-RU" sz="2400" b="1" dirty="0">
              <a:solidFill>
                <a:srgbClr val="CC0000"/>
              </a:solidFill>
            </a:endParaRPr>
          </a:p>
          <a:p>
            <a:pPr algn="just"/>
            <a:r>
              <a:rPr lang="ru-RU" sz="2400" b="1" dirty="0">
                <a:solidFill>
                  <a:srgbClr val="CC0000"/>
                </a:solidFill>
              </a:rPr>
              <a:t>ПОЗИТИВНІСТЬ - </a:t>
            </a:r>
            <a:r>
              <a:rPr lang="ru-RU" sz="2400" b="1" dirty="0" err="1">
                <a:solidFill>
                  <a:srgbClr val="CC0000"/>
                </a:solidFill>
              </a:rPr>
              <a:t>такий</a:t>
            </a:r>
            <a:r>
              <a:rPr lang="ru-RU" sz="2400" b="1" dirty="0">
                <a:solidFill>
                  <a:srgbClr val="CC0000"/>
                </a:solidFill>
              </a:rPr>
              <a:t> </a:t>
            </a:r>
            <a:r>
              <a:rPr lang="ru-RU" sz="2400" b="1" dirty="0" err="1">
                <a:solidFill>
                  <a:srgbClr val="CC0000"/>
                </a:solidFill>
              </a:rPr>
              <a:t>погляд</a:t>
            </a:r>
            <a:r>
              <a:rPr lang="ru-RU" sz="2400" b="1" dirty="0">
                <a:solidFill>
                  <a:srgbClr val="CC0000"/>
                </a:solidFill>
              </a:rPr>
              <a:t> на </a:t>
            </a:r>
            <a:r>
              <a:rPr lang="ru-RU" sz="2400" b="1" dirty="0" err="1">
                <a:solidFill>
                  <a:srgbClr val="CC0000"/>
                </a:solidFill>
              </a:rPr>
              <a:t>світ</a:t>
            </a:r>
            <a:r>
              <a:rPr lang="ru-RU" sz="2400" b="1" dirty="0">
                <a:solidFill>
                  <a:srgbClr val="CC0000"/>
                </a:solidFill>
              </a:rPr>
              <a:t>, при </a:t>
            </a:r>
            <a:r>
              <a:rPr lang="ru-RU" sz="2400" b="1" dirty="0" err="1">
                <a:solidFill>
                  <a:srgbClr val="CC0000"/>
                </a:solidFill>
              </a:rPr>
              <a:t>якому</a:t>
            </a:r>
            <a:r>
              <a:rPr lang="ru-RU" sz="2400" b="1" dirty="0">
                <a:solidFill>
                  <a:srgbClr val="CC0000"/>
                </a:solidFill>
              </a:rPr>
              <a:t> </a:t>
            </a:r>
            <a:r>
              <a:rPr lang="ru-RU" sz="2400" b="1" dirty="0" err="1">
                <a:solidFill>
                  <a:srgbClr val="CC0000"/>
                </a:solidFill>
              </a:rPr>
              <a:t>людина</a:t>
            </a:r>
            <a:r>
              <a:rPr lang="ru-RU" sz="2400" b="1" dirty="0">
                <a:solidFill>
                  <a:srgbClr val="CC0000"/>
                </a:solidFill>
              </a:rPr>
              <a:t> </a:t>
            </a:r>
            <a:r>
              <a:rPr lang="ru-RU" sz="2400" b="1" dirty="0" err="1">
                <a:solidFill>
                  <a:srgbClr val="CC0000"/>
                </a:solidFill>
              </a:rPr>
              <a:t>може</a:t>
            </a:r>
            <a:r>
              <a:rPr lang="ru-RU" sz="2400" b="1" dirty="0">
                <a:solidFill>
                  <a:srgbClr val="CC0000"/>
                </a:solidFill>
              </a:rPr>
              <a:t> </a:t>
            </a:r>
            <a:r>
              <a:rPr lang="ru-RU" sz="2400" b="1" dirty="0" err="1">
                <a:solidFill>
                  <a:srgbClr val="CC0000"/>
                </a:solidFill>
              </a:rPr>
              <a:t>дивитися</a:t>
            </a:r>
            <a:r>
              <a:rPr lang="ru-RU" sz="2400" b="1" dirty="0">
                <a:solidFill>
                  <a:srgbClr val="CC0000"/>
                </a:solidFill>
              </a:rPr>
              <a:t> на </a:t>
            </a:r>
            <a:r>
              <a:rPr lang="ru-RU" sz="2400" b="1" dirty="0" err="1">
                <a:solidFill>
                  <a:srgbClr val="CC0000"/>
                </a:solidFill>
              </a:rPr>
              <a:t>події</a:t>
            </a:r>
            <a:r>
              <a:rPr lang="ru-RU" sz="2400" b="1" dirty="0">
                <a:solidFill>
                  <a:srgbClr val="CC0000"/>
                </a:solidFill>
              </a:rPr>
              <a:t> з </a:t>
            </a:r>
            <a:r>
              <a:rPr lang="ru-RU" sz="2400" b="1" dirty="0" err="1">
                <a:solidFill>
                  <a:srgbClr val="CC0000"/>
                </a:solidFill>
              </a:rPr>
              <a:t>різних</a:t>
            </a:r>
            <a:r>
              <a:rPr lang="ru-RU" sz="2400" b="1" dirty="0">
                <a:solidFill>
                  <a:srgbClr val="CC0000"/>
                </a:solidFill>
              </a:rPr>
              <a:t> </a:t>
            </a:r>
            <a:r>
              <a:rPr lang="ru-RU" sz="2400" b="1" dirty="0" err="1">
                <a:solidFill>
                  <a:srgbClr val="CC0000"/>
                </a:solidFill>
              </a:rPr>
              <a:t>сторін</a:t>
            </a:r>
            <a:r>
              <a:rPr lang="ru-RU" sz="2400" b="1" dirty="0">
                <a:solidFill>
                  <a:srgbClr val="CC0000"/>
                </a:solidFill>
              </a:rPr>
              <a:t> </a:t>
            </a:r>
            <a:r>
              <a:rPr lang="ru-RU" sz="2400" b="1" dirty="0" err="1">
                <a:solidFill>
                  <a:srgbClr val="CC0000"/>
                </a:solidFill>
              </a:rPr>
              <a:t>і</a:t>
            </a:r>
            <a:r>
              <a:rPr lang="ru-RU" sz="2400" b="1" dirty="0">
                <a:solidFill>
                  <a:srgbClr val="CC0000"/>
                </a:solidFill>
              </a:rPr>
              <a:t> </a:t>
            </a:r>
            <a:r>
              <a:rPr lang="ru-RU" sz="2400" b="1" dirty="0" err="1">
                <a:solidFill>
                  <a:srgbClr val="CC0000"/>
                </a:solidFill>
              </a:rPr>
              <a:t>вважає</a:t>
            </a:r>
            <a:r>
              <a:rPr lang="ru-RU" sz="2400" b="1" dirty="0">
                <a:solidFill>
                  <a:srgbClr val="CC0000"/>
                </a:solidFill>
              </a:rPr>
              <a:t> за </a:t>
            </a:r>
            <a:r>
              <a:rPr lang="ru-RU" sz="2400" b="1" dirty="0" err="1">
                <a:solidFill>
                  <a:srgbClr val="CC0000"/>
                </a:solidFill>
              </a:rPr>
              <a:t>краще</a:t>
            </a:r>
            <a:r>
              <a:rPr lang="ru-RU" sz="2400" b="1" dirty="0">
                <a:solidFill>
                  <a:srgbClr val="CC0000"/>
                </a:solidFill>
              </a:rPr>
              <a:t> </a:t>
            </a:r>
            <a:r>
              <a:rPr lang="ru-RU" sz="2400" b="1" dirty="0" err="1">
                <a:solidFill>
                  <a:srgbClr val="CC0000"/>
                </a:solidFill>
              </a:rPr>
              <a:t>знаходити</a:t>
            </a:r>
            <a:r>
              <a:rPr lang="ru-RU" sz="2400" b="1" dirty="0">
                <a:solidFill>
                  <a:srgbClr val="CC0000"/>
                </a:solidFill>
              </a:rPr>
              <a:t> позитив у </a:t>
            </a:r>
            <a:r>
              <a:rPr lang="ru-RU" sz="2400" b="1" dirty="0" err="1">
                <a:solidFill>
                  <a:srgbClr val="CC0000"/>
                </a:solidFill>
              </a:rPr>
              <a:t>всьому</a:t>
            </a:r>
            <a:r>
              <a:rPr lang="ru-RU" sz="2400" b="1" dirty="0">
                <a:solidFill>
                  <a:srgbClr val="CC0000"/>
                </a:solidFill>
              </a:rPr>
              <a:t>, </a:t>
            </a:r>
            <a:r>
              <a:rPr lang="ru-RU" sz="2400" b="1" dirty="0" err="1">
                <a:solidFill>
                  <a:srgbClr val="CC0000"/>
                </a:solidFill>
              </a:rPr>
              <a:t>що</a:t>
            </a:r>
            <a:r>
              <a:rPr lang="ru-RU" sz="2400" b="1" dirty="0">
                <a:solidFill>
                  <a:srgbClr val="CC0000"/>
                </a:solidFill>
              </a:rPr>
              <a:t> </a:t>
            </a:r>
            <a:r>
              <a:rPr lang="ru-RU" sz="2400" b="1" dirty="0" err="1">
                <a:solidFill>
                  <a:srgbClr val="CC0000"/>
                </a:solidFill>
              </a:rPr>
              <a:t>його</a:t>
            </a:r>
            <a:r>
              <a:rPr lang="ru-RU" sz="2400" b="1" dirty="0">
                <a:solidFill>
                  <a:srgbClr val="CC0000"/>
                </a:solidFill>
              </a:rPr>
              <a:t> </a:t>
            </a:r>
            <a:r>
              <a:rPr lang="ru-RU" sz="2400" b="1" dirty="0" err="1">
                <a:solidFill>
                  <a:srgbClr val="CC0000"/>
                </a:solidFill>
              </a:rPr>
              <a:t>оточує</a:t>
            </a:r>
            <a:endParaRPr lang="ru-RU" sz="2400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87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Таня\Desktop\ФЕВРАЛЬ\SOFT SKILLS\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09165" y="1466287"/>
            <a:ext cx="8882835" cy="1323439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</a:rPr>
              <a:t>ОРГАНІЗАТОРСЬКА ЗДАТНІСТЬ - </a:t>
            </a:r>
            <a:r>
              <a:rPr lang="ru-RU" sz="2000" b="1" dirty="0" err="1">
                <a:solidFill>
                  <a:srgbClr val="002060"/>
                </a:solidFill>
              </a:rPr>
              <a:t>здатність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об'єднувати</a:t>
            </a:r>
            <a:r>
              <a:rPr lang="ru-RU" sz="2000" b="1" dirty="0">
                <a:solidFill>
                  <a:srgbClr val="002060"/>
                </a:solidFill>
              </a:rPr>
              <a:t> людей для </a:t>
            </a:r>
            <a:r>
              <a:rPr lang="ru-RU" sz="2000" b="1" dirty="0" err="1">
                <a:solidFill>
                  <a:srgbClr val="002060"/>
                </a:solidFill>
              </a:rPr>
              <a:t>досягнення</a:t>
            </a:r>
            <a:r>
              <a:rPr lang="ru-RU" sz="2000" b="1" dirty="0">
                <a:solidFill>
                  <a:srgbClr val="002060"/>
                </a:solidFill>
              </a:rPr>
              <a:t> мети </a:t>
            </a:r>
            <a:r>
              <a:rPr lang="ru-RU" sz="2000" b="1" dirty="0" err="1">
                <a:solidFill>
                  <a:srgbClr val="002060"/>
                </a:solidFill>
              </a:rPr>
              <a:t>і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надихати</a:t>
            </a:r>
            <a:r>
              <a:rPr lang="ru-RU" sz="2000" b="1" dirty="0">
                <a:solidFill>
                  <a:srgbClr val="002060"/>
                </a:solidFill>
              </a:rPr>
              <a:t> себе та </a:t>
            </a:r>
            <a:r>
              <a:rPr lang="ru-RU" sz="2000" b="1" dirty="0" err="1">
                <a:solidFill>
                  <a:srgbClr val="002060"/>
                </a:solidFill>
              </a:rPr>
              <a:t>інших</a:t>
            </a:r>
            <a:r>
              <a:rPr lang="ru-RU" sz="2000" b="1" dirty="0">
                <a:solidFill>
                  <a:srgbClr val="002060"/>
                </a:solidFill>
              </a:rPr>
              <a:t> на </a:t>
            </a:r>
            <a:r>
              <a:rPr lang="ru-RU" sz="2000" b="1" dirty="0" err="1">
                <a:solidFill>
                  <a:srgbClr val="002060"/>
                </a:solidFill>
              </a:rPr>
              <a:t>дії</a:t>
            </a:r>
            <a:r>
              <a:rPr lang="ru-RU" sz="2000" b="1" dirty="0">
                <a:solidFill>
                  <a:srgbClr val="002060"/>
                </a:solidFill>
              </a:rPr>
              <a:t>.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Ініціативність</a:t>
            </a:r>
            <a:r>
              <a:rPr lang="ru-RU" sz="2000" b="1" dirty="0">
                <a:solidFill>
                  <a:srgbClr val="002060"/>
                </a:solidFill>
              </a:rPr>
              <a:t>, </a:t>
            </a:r>
            <a:r>
              <a:rPr lang="ru-RU" sz="2000" b="1" dirty="0" err="1">
                <a:solidFill>
                  <a:srgbClr val="002060"/>
                </a:solidFill>
              </a:rPr>
              <a:t>вимогливість</a:t>
            </a:r>
            <a:r>
              <a:rPr lang="ru-RU" sz="2000" b="1" dirty="0">
                <a:solidFill>
                  <a:srgbClr val="002060"/>
                </a:solidFill>
              </a:rPr>
              <a:t> до себе та </a:t>
            </a:r>
            <a:r>
              <a:rPr lang="ru-RU" sz="2000" b="1" dirty="0" err="1">
                <a:solidFill>
                  <a:srgbClr val="002060"/>
                </a:solidFill>
              </a:rPr>
              <a:t>інших</a:t>
            </a:r>
            <a:r>
              <a:rPr lang="ru-RU" sz="2000" b="1" dirty="0">
                <a:solidFill>
                  <a:srgbClr val="002060"/>
                </a:solidFill>
              </a:rPr>
              <a:t>, </a:t>
            </a:r>
            <a:r>
              <a:rPr lang="ru-RU" sz="2000" b="1" dirty="0" err="1">
                <a:solidFill>
                  <a:srgbClr val="002060"/>
                </a:solidFill>
              </a:rPr>
              <a:t>увага</a:t>
            </a:r>
            <a:r>
              <a:rPr lang="ru-RU" sz="2000" b="1" dirty="0">
                <a:solidFill>
                  <a:srgbClr val="002060"/>
                </a:solidFill>
              </a:rPr>
              <a:t> до деталей, </a:t>
            </a:r>
            <a:r>
              <a:rPr lang="ru-RU" sz="2000" b="1" dirty="0" err="1">
                <a:solidFill>
                  <a:srgbClr val="002060"/>
                </a:solidFill>
              </a:rPr>
              <a:t>здатність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делегувати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або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робити</a:t>
            </a:r>
            <a:r>
              <a:rPr lang="ru-RU" sz="2000" b="1" dirty="0">
                <a:solidFill>
                  <a:srgbClr val="002060"/>
                </a:solidFill>
              </a:rPr>
              <a:t> самому - </a:t>
            </a:r>
            <a:r>
              <a:rPr lang="ru-RU" sz="2000" b="1" dirty="0" err="1">
                <a:solidFill>
                  <a:srgbClr val="002060"/>
                </a:solidFill>
              </a:rPr>
              <a:t>важливі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якості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організатора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41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Таня\Desktop\ФЕВРАЛЬ\SOFT SKILLS\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57749" y="1306690"/>
            <a:ext cx="8733183" cy="1569660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err="1">
                <a:solidFill>
                  <a:srgbClr val="002060"/>
                </a:solidFill>
              </a:rPr>
              <a:t>Інтелектуальна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цікавість</a:t>
            </a:r>
            <a:r>
              <a:rPr lang="ru-RU" sz="2400" b="1" dirty="0">
                <a:solidFill>
                  <a:srgbClr val="002060"/>
                </a:solidFill>
              </a:rPr>
              <a:t>, </a:t>
            </a:r>
            <a:r>
              <a:rPr lang="ru-RU" sz="2400" b="1" dirty="0" err="1">
                <a:solidFill>
                  <a:srgbClr val="002060"/>
                </a:solidFill>
              </a:rPr>
              <a:t>жага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нових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знань</a:t>
            </a:r>
            <a:r>
              <a:rPr lang="ru-RU" sz="2400" b="1" dirty="0">
                <a:solidFill>
                  <a:srgbClr val="002060"/>
                </a:solidFill>
              </a:rPr>
              <a:t>, </a:t>
            </a:r>
            <a:r>
              <a:rPr lang="ru-RU" sz="2400" b="1" dirty="0" err="1">
                <a:solidFill>
                  <a:srgbClr val="002060"/>
                </a:solidFill>
              </a:rPr>
              <a:t>інтерес</a:t>
            </a:r>
            <a:r>
              <a:rPr lang="ru-RU" sz="2400" b="1" dirty="0">
                <a:solidFill>
                  <a:srgbClr val="002060"/>
                </a:solidFill>
              </a:rPr>
              <a:t> до </a:t>
            </a:r>
            <a:r>
              <a:rPr lang="ru-RU" sz="2400" b="1" dirty="0" err="1">
                <a:solidFill>
                  <a:srgbClr val="002060"/>
                </a:solidFill>
              </a:rPr>
              <a:t>навколишнього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світу</a:t>
            </a:r>
            <a:r>
              <a:rPr lang="ru-RU" sz="2400" b="1" dirty="0">
                <a:solidFill>
                  <a:srgbClr val="002060"/>
                </a:solidFill>
              </a:rPr>
              <a:t> і </a:t>
            </a:r>
            <a:r>
              <a:rPr lang="ru-RU" sz="2400" b="1" dirty="0" err="1">
                <a:solidFill>
                  <a:srgbClr val="002060"/>
                </a:solidFill>
              </a:rPr>
              <a:t>бажання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отримати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нові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враження</a:t>
            </a:r>
            <a:r>
              <a:rPr lang="ru-RU" sz="2400" b="1" dirty="0">
                <a:solidFill>
                  <a:srgbClr val="002060"/>
                </a:solidFill>
              </a:rPr>
              <a:t> -</a:t>
            </a:r>
            <a:r>
              <a:rPr lang="ru-RU" sz="2400" b="1" dirty="0" err="1">
                <a:solidFill>
                  <a:srgbClr val="002060"/>
                </a:solidFill>
              </a:rPr>
              <a:t>природні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якості</a:t>
            </a:r>
            <a:r>
              <a:rPr lang="ru-RU" sz="2400" b="1" dirty="0">
                <a:solidFill>
                  <a:srgbClr val="002060"/>
                </a:solidFill>
              </a:rPr>
              <a:t> будь-</a:t>
            </a:r>
            <a:r>
              <a:rPr lang="ru-RU" sz="2400" b="1" dirty="0" err="1">
                <a:solidFill>
                  <a:srgbClr val="002060"/>
                </a:solidFill>
              </a:rPr>
              <a:t>якої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дитини</a:t>
            </a:r>
            <a:r>
              <a:rPr lang="ru-RU" sz="2400" b="1" dirty="0">
                <a:solidFill>
                  <a:srgbClr val="002060"/>
                </a:solidFill>
              </a:rPr>
              <a:t> і </a:t>
            </a:r>
            <a:r>
              <a:rPr lang="ru-RU" sz="2400" b="1" dirty="0" err="1">
                <a:solidFill>
                  <a:srgbClr val="002060"/>
                </a:solidFill>
              </a:rPr>
              <a:t>дуже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важливо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їх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зберегти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26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Таня\Desktop\ФЕВРАЛЬ\SOFT SKILLS\НАВЫКІ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90211" y="1590261"/>
            <a:ext cx="7901789" cy="40626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srgbClr val="002060"/>
                </a:solidFill>
              </a:rPr>
              <a:t>Питання для перевірки </a:t>
            </a:r>
            <a:r>
              <a:rPr lang="ru-RU" sz="2000" b="1" u="sng" dirty="0" err="1">
                <a:solidFill>
                  <a:srgbClr val="002060"/>
                </a:solidFill>
              </a:rPr>
              <a:t>розвитку</a:t>
            </a:r>
            <a:r>
              <a:rPr lang="ru-RU" sz="2000" b="1" u="sng" dirty="0">
                <a:solidFill>
                  <a:srgbClr val="002060"/>
                </a:solidFill>
              </a:rPr>
              <a:t> </a:t>
            </a:r>
            <a:r>
              <a:rPr lang="ru-RU" sz="2000" b="1" u="sng" dirty="0" err="1">
                <a:solidFill>
                  <a:srgbClr val="002060"/>
                </a:solidFill>
              </a:rPr>
              <a:t>вміння</a:t>
            </a:r>
            <a:r>
              <a:rPr lang="ru-RU" sz="2000" b="1" u="sng" dirty="0">
                <a:solidFill>
                  <a:srgbClr val="002060"/>
                </a:solidFill>
              </a:rPr>
              <a:t>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 err="1">
                <a:solidFill>
                  <a:srgbClr val="002060"/>
                </a:solidFill>
              </a:rPr>
              <a:t>Чи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намагаються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діти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дізнатися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щось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нове</a:t>
            </a:r>
            <a:r>
              <a:rPr lang="ru-RU" sz="2000" b="1" dirty="0">
                <a:solidFill>
                  <a:srgbClr val="002060"/>
                </a:solidFill>
              </a:rPr>
              <a:t> про </a:t>
            </a:r>
            <a:r>
              <a:rPr lang="ru-RU" sz="2000" b="1" dirty="0" err="1">
                <a:solidFill>
                  <a:srgbClr val="002060"/>
                </a:solidFill>
              </a:rPr>
              <a:t>місце</a:t>
            </a:r>
            <a:r>
              <a:rPr lang="ru-RU" sz="2000" b="1" dirty="0">
                <a:solidFill>
                  <a:srgbClr val="002060"/>
                </a:solidFill>
              </a:rPr>
              <a:t> в </a:t>
            </a:r>
            <a:r>
              <a:rPr lang="ru-RU" sz="2000" b="1" dirty="0" err="1">
                <a:solidFill>
                  <a:srgbClr val="002060"/>
                </a:solidFill>
              </a:rPr>
              <a:t>якому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опинилися</a:t>
            </a:r>
            <a:r>
              <a:rPr lang="ru-RU" sz="2000" b="1" dirty="0">
                <a:solidFill>
                  <a:srgbClr val="002060"/>
                </a:solidFill>
              </a:rPr>
              <a:t>?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Задають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діти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питання</a:t>
            </a:r>
            <a:r>
              <a:rPr lang="ru-RU" sz="2000" b="1" dirty="0">
                <a:solidFill>
                  <a:srgbClr val="002060"/>
                </a:solidFill>
              </a:rPr>
              <a:t> про те, як </a:t>
            </a:r>
            <a:r>
              <a:rPr lang="ru-RU" sz="2000" b="1" dirty="0" err="1">
                <a:solidFill>
                  <a:srgbClr val="002060"/>
                </a:solidFill>
              </a:rPr>
              <a:t>влаштований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світ</a:t>
            </a:r>
            <a:r>
              <a:rPr lang="ru-RU" sz="2000" b="1" dirty="0">
                <a:solidFill>
                  <a:srgbClr val="002060"/>
                </a:solidFill>
              </a:rPr>
              <a:t>?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b="1" dirty="0">
              <a:solidFill>
                <a:srgbClr val="002060"/>
              </a:solidFill>
            </a:endParaRPr>
          </a:p>
          <a:p>
            <a:r>
              <a:rPr lang="ru-RU" b="1" u="sng" dirty="0">
                <a:solidFill>
                  <a:srgbClr val="002060"/>
                </a:solidFill>
              </a:rPr>
              <a:t>РОЗВИТОК ВМІННЯ - </a:t>
            </a:r>
            <a:r>
              <a:rPr lang="ru-RU" sz="2000" b="1" u="sng" dirty="0">
                <a:solidFill>
                  <a:srgbClr val="002060"/>
                </a:solidFill>
              </a:rPr>
              <a:t>Педагог </a:t>
            </a:r>
            <a:r>
              <a:rPr lang="ru-RU" sz="2000" b="1" u="sng" dirty="0" err="1">
                <a:solidFill>
                  <a:srgbClr val="002060"/>
                </a:solidFill>
              </a:rPr>
              <a:t>вчить</a:t>
            </a:r>
            <a:r>
              <a:rPr lang="ru-RU" sz="2000" b="1" u="sng" dirty="0">
                <a:solidFill>
                  <a:srgbClr val="002060"/>
                </a:solidFill>
              </a:rPr>
              <a:t> </a:t>
            </a:r>
            <a:r>
              <a:rPr lang="ru-RU" sz="2000" b="1" u="sng" dirty="0" err="1">
                <a:solidFill>
                  <a:srgbClr val="002060"/>
                </a:solidFill>
              </a:rPr>
              <a:t>дітей</a:t>
            </a:r>
            <a:r>
              <a:rPr lang="ru-RU" sz="2000" b="1" u="sng" dirty="0">
                <a:solidFill>
                  <a:srgbClr val="002060"/>
                </a:solidFill>
              </a:rPr>
              <a:t>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</a:rPr>
              <a:t>бути </a:t>
            </a:r>
            <a:r>
              <a:rPr lang="ru-RU" sz="2000" b="1" dirty="0" err="1">
                <a:solidFill>
                  <a:srgbClr val="002060"/>
                </a:solidFill>
              </a:rPr>
              <a:t>самостійними</a:t>
            </a:r>
            <a:r>
              <a:rPr lang="ru-RU" sz="2000" b="1" dirty="0">
                <a:solidFill>
                  <a:srgbClr val="002060"/>
                </a:solidFill>
              </a:rPr>
              <a:t>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здобувати</a:t>
            </a:r>
            <a:r>
              <a:rPr lang="ru-RU" sz="2000" b="1" dirty="0">
                <a:solidFill>
                  <a:srgbClr val="002060"/>
                </a:solidFill>
              </a:rPr>
              <a:t> правильно </a:t>
            </a:r>
            <a:r>
              <a:rPr lang="ru-RU" sz="2000" b="1" dirty="0" err="1">
                <a:solidFill>
                  <a:srgbClr val="002060"/>
                </a:solidFill>
              </a:rPr>
              <a:t>потрібну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інформацію</a:t>
            </a:r>
            <a:r>
              <a:rPr lang="ru-RU" sz="2000" b="1" dirty="0">
                <a:solidFill>
                  <a:srgbClr val="002060"/>
                </a:solidFill>
              </a:rPr>
              <a:t>, </a:t>
            </a:r>
            <a:r>
              <a:rPr lang="ru-RU" sz="2000" b="1" dirty="0" err="1">
                <a:solidFill>
                  <a:srgbClr val="002060"/>
                </a:solidFill>
              </a:rPr>
              <a:t>використовуючи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різні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джерела</a:t>
            </a:r>
            <a:r>
              <a:rPr lang="ru-RU" sz="2000" b="1" dirty="0">
                <a:solidFill>
                  <a:srgbClr val="002060"/>
                </a:solidFill>
              </a:rPr>
              <a:t>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вчитися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узагальнювати</a:t>
            </a:r>
            <a:r>
              <a:rPr lang="ru-RU" sz="2000" b="1" dirty="0">
                <a:solidFill>
                  <a:srgbClr val="002060"/>
                </a:solidFill>
              </a:rPr>
              <a:t>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співпереживати</a:t>
            </a:r>
            <a:r>
              <a:rPr lang="ru-RU" sz="2000" b="1" dirty="0">
                <a:solidFill>
                  <a:srgbClr val="002060"/>
                </a:solidFill>
              </a:rPr>
              <a:t>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аналізувати</a:t>
            </a:r>
            <a:r>
              <a:rPr lang="ru-RU" sz="2000" b="1" dirty="0">
                <a:solidFill>
                  <a:srgbClr val="002060"/>
                </a:solidFill>
              </a:rPr>
              <a:t>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робити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певні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висновки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" y="2222731"/>
            <a:ext cx="3107168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solidFill>
                  <a:srgbClr val="002060"/>
                </a:solidFill>
                <a:latin typeface="+mj-lt"/>
                <a:cs typeface="Arial" pitchFamily="34" charset="0"/>
              </a:rPr>
              <a:t>Уміння</a:t>
            </a:r>
            <a:r>
              <a:rPr lang="ru-RU" sz="2400" b="1" dirty="0">
                <a:solidFill>
                  <a:srgbClr val="002060"/>
                </a:solidFill>
                <a:latin typeface="+mj-lt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+mj-lt"/>
                <a:cs typeface="Arial" pitchFamily="34" charset="0"/>
              </a:rPr>
              <a:t>працювати</a:t>
            </a:r>
            <a:endParaRPr lang="ru-RU" sz="2400" b="1" dirty="0">
              <a:solidFill>
                <a:srgbClr val="002060"/>
              </a:solidFill>
              <a:latin typeface="+mj-lt"/>
              <a:cs typeface="Arial" pitchFamily="34" charset="0"/>
            </a:endParaRP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+mj-lt"/>
                <a:cs typeface="Arial" pitchFamily="34" charset="0"/>
              </a:rPr>
              <a:t> з </a:t>
            </a:r>
            <a:r>
              <a:rPr lang="ru-RU" sz="2400" b="1" dirty="0" err="1">
                <a:solidFill>
                  <a:srgbClr val="002060"/>
                </a:solidFill>
                <a:latin typeface="+mj-lt"/>
                <a:cs typeface="Arial" pitchFamily="34" charset="0"/>
              </a:rPr>
              <a:t>інформацією</a:t>
            </a:r>
            <a:endParaRPr lang="ru-RU" sz="24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9459" name="Picture 3" descr="C:\Users\Таня\Desktop\ФЕВРАЛЬ\SOFT SKILLS\assadxa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955" y="4940491"/>
            <a:ext cx="1985749" cy="198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C:\Users\Таня\Desktop\ФЕВРАЛЬ\SOFT SKILLS\education-online-woman-desk-laptop_24877-16887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56" y="2814417"/>
            <a:ext cx="1919810" cy="191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5778" y="383936"/>
            <a:ext cx="7089858" cy="646331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Навички </a:t>
            </a:r>
            <a:r>
              <a:rPr lang="en-US" sz="3200" b="1" dirty="0">
                <a:solidFill>
                  <a:srgbClr val="C00000"/>
                </a:solidFill>
              </a:rPr>
              <a:t>SOFT SKILLS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36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Таня\Desktop\ФЕВРАЛЬ\SOFT SKILLS\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0" y="4969565"/>
            <a:ext cx="7354957" cy="1550504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4966221"/>
            <a:ext cx="732845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>
                <a:solidFill>
                  <a:srgbClr val="002060"/>
                </a:solidFill>
              </a:rPr>
              <a:t>Більшість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сучасних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дітей</a:t>
            </a:r>
            <a:r>
              <a:rPr lang="ru-RU" sz="2400" b="1" dirty="0">
                <a:solidFill>
                  <a:srgbClr val="002060"/>
                </a:solidFill>
              </a:rPr>
              <a:t> не </a:t>
            </a:r>
            <a:r>
              <a:rPr lang="ru-RU" sz="2400" b="1" dirty="0" err="1">
                <a:solidFill>
                  <a:srgbClr val="002060"/>
                </a:solidFill>
              </a:rPr>
              <a:t>надто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впевнені</a:t>
            </a:r>
            <a:r>
              <a:rPr lang="ru-RU" sz="2400" b="1" dirty="0">
                <a:solidFill>
                  <a:srgbClr val="002060"/>
                </a:solidFill>
              </a:rPr>
              <a:t> в </a:t>
            </a:r>
            <a:r>
              <a:rPr lang="ru-RU" sz="2400" b="1" dirty="0" err="1">
                <a:solidFill>
                  <a:srgbClr val="002060"/>
                </a:solidFill>
              </a:rPr>
              <a:t>собі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і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мають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високий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рівень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тривожності</a:t>
            </a:r>
            <a:r>
              <a:rPr lang="ru-RU" sz="2400" b="1" dirty="0">
                <a:solidFill>
                  <a:srgbClr val="002060"/>
                </a:solidFill>
              </a:rPr>
              <a:t>.  </a:t>
            </a:r>
            <a:r>
              <a:rPr lang="ru-RU" sz="2400" b="1" dirty="0" err="1">
                <a:solidFill>
                  <a:srgbClr val="002060"/>
                </a:solidFill>
              </a:rPr>
              <a:t>Навчаючись</a:t>
            </a:r>
            <a:r>
              <a:rPr lang="ru-RU" sz="2400" b="1" dirty="0">
                <a:solidFill>
                  <a:srgbClr val="002060"/>
                </a:solidFill>
              </a:rPr>
              <a:t> у </a:t>
            </a:r>
            <a:r>
              <a:rPr lang="ru-RU" sz="2400" b="1" dirty="0" err="1">
                <a:solidFill>
                  <a:srgbClr val="002060"/>
                </a:solidFill>
              </a:rPr>
              <a:t>школі</a:t>
            </a:r>
            <a:r>
              <a:rPr lang="ru-RU" sz="2400" b="1" dirty="0">
                <a:solidFill>
                  <a:srgbClr val="002060"/>
                </a:solidFill>
              </a:rPr>
              <a:t>, </a:t>
            </a:r>
            <a:r>
              <a:rPr lang="ru-RU" sz="2400" b="1" dirty="0" err="1">
                <a:solidFill>
                  <a:srgbClr val="002060"/>
                </a:solidFill>
              </a:rPr>
              <a:t>діти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повинні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розвивати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свої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соціальні</a:t>
            </a:r>
            <a:r>
              <a:rPr lang="ru-RU" sz="2400" b="1" dirty="0">
                <a:solidFill>
                  <a:srgbClr val="002060"/>
                </a:solidFill>
              </a:rPr>
              <a:t> навички, </a:t>
            </a:r>
            <a:r>
              <a:rPr lang="ru-RU" sz="2400" b="1" dirty="0" err="1">
                <a:solidFill>
                  <a:srgbClr val="002060"/>
                </a:solidFill>
              </a:rPr>
              <a:t>ставати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впевненими</a:t>
            </a:r>
            <a:r>
              <a:rPr lang="ru-RU" sz="2400" b="1" dirty="0">
                <a:solidFill>
                  <a:srgbClr val="002060"/>
                </a:solidFill>
              </a:rPr>
              <a:t> в </a:t>
            </a:r>
            <a:r>
              <a:rPr lang="ru-RU" sz="2400" b="1" dirty="0" err="1">
                <a:solidFill>
                  <a:srgbClr val="002060"/>
                </a:solidFill>
              </a:rPr>
              <a:t>собі</a:t>
            </a:r>
            <a:r>
              <a:rPr lang="ru-RU" sz="2400" b="1" dirty="0">
                <a:solidFill>
                  <a:srgbClr val="002060"/>
                </a:solidFill>
              </a:rPr>
              <a:t>, в </a:t>
            </a:r>
            <a:r>
              <a:rPr lang="ru-RU" sz="2400" b="1" dirty="0" err="1">
                <a:solidFill>
                  <a:srgbClr val="002060"/>
                </a:solidFill>
              </a:rPr>
              <a:t>своїх</a:t>
            </a:r>
            <a:r>
              <a:rPr lang="ru-RU" sz="2400" b="1" dirty="0">
                <a:solidFill>
                  <a:srgbClr val="002060"/>
                </a:solidFill>
              </a:rPr>
              <a:t> силах</a:t>
            </a:r>
          </a:p>
        </p:txBody>
      </p:sp>
    </p:spTree>
    <p:extLst>
      <p:ext uri="{BB962C8B-B14F-4D97-AF65-F5344CB8AC3E}">
        <p14:creationId xmlns:p14="http://schemas.microsoft.com/office/powerpoint/2010/main" val="279226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2AA64E-47C7-0045-569A-1D9E72997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uk-UA" sz="6600"/>
              <a:t>Soft skills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D53B4F"/>
          </a:solidFill>
          <a:ln w="38100" cap="rnd">
            <a:solidFill>
              <a:srgbClr val="D53B4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D16E708-444B-076F-D3E8-404A6E1CD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uk-UA" sz="2600">
                <a:ea typeface="+mn-lt"/>
                <a:cs typeface="+mn-lt"/>
              </a:rPr>
              <a:t>це особисті характеристики, завдяки яким людина може успішно взаємодіяти в команді під час розв’язання будь-яких робочих питань.</a:t>
            </a:r>
            <a:endParaRPr lang="uk-UA" sz="2600"/>
          </a:p>
        </p:txBody>
      </p:sp>
      <p:pic>
        <p:nvPicPr>
          <p:cNvPr id="5" name="Picture 4" descr="Balls of different coloured yarn">
            <a:extLst>
              <a:ext uri="{FF2B5EF4-FFF2-40B4-BE49-F238E27FC236}">
                <a16:creationId xmlns:a16="http://schemas.microsoft.com/office/drawing/2014/main" id="{85773EF2-4347-6AF9-D617-2FDF96F347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92" r="23354" b="-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317582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Таня\Desktop\ФЕВРАЛЬ\SOFT SKILLS\сіст на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810539" y="2210574"/>
            <a:ext cx="7381461" cy="52014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                той, хто </a:t>
            </a:r>
            <a:r>
              <a:rPr lang="ru-RU" sz="2400" b="1" dirty="0" err="1">
                <a:solidFill>
                  <a:srgbClr val="002060"/>
                </a:solidFill>
              </a:rPr>
              <a:t>навча</a:t>
            </a:r>
            <a:r>
              <a:rPr lang="uk-UA" sz="2400" b="1" dirty="0">
                <a:solidFill>
                  <a:srgbClr val="002060"/>
                </a:solidFill>
              </a:rPr>
              <a:t>є</a:t>
            </a:r>
            <a:r>
              <a:rPr lang="ru-RU" sz="2400" b="1" dirty="0" err="1">
                <a:solidFill>
                  <a:srgbClr val="002060"/>
                </a:solidFill>
              </a:rPr>
              <a:t>ться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b="1" dirty="0" err="1"/>
              <a:t>виконуватимуть</a:t>
            </a:r>
            <a:r>
              <a:rPr lang="ru-RU" sz="2000" b="1" dirty="0"/>
              <a:t> </a:t>
            </a:r>
            <a:r>
              <a:rPr lang="ru-RU" sz="2000" b="1" dirty="0" err="1"/>
              <a:t>комплексні</a:t>
            </a:r>
            <a:r>
              <a:rPr lang="ru-RU" sz="2000" b="1" dirty="0"/>
              <a:t> і </a:t>
            </a:r>
            <a:r>
              <a:rPr lang="ru-RU" sz="2000" b="1" dirty="0" err="1"/>
              <a:t>оригінальні</a:t>
            </a:r>
            <a:r>
              <a:rPr lang="ru-RU" sz="2000" b="1" dirty="0"/>
              <a:t> </a:t>
            </a:r>
            <a:r>
              <a:rPr lang="ru-RU" sz="2000" b="1" dirty="0" err="1"/>
              <a:t>завдання</a:t>
            </a:r>
            <a:r>
              <a:rPr lang="ru-RU" sz="2000" b="1" dirty="0"/>
              <a:t>, </a:t>
            </a:r>
            <a:r>
              <a:rPr lang="ru-RU" sz="2000" b="1" dirty="0" err="1"/>
              <a:t>матимуть</a:t>
            </a:r>
            <a:r>
              <a:rPr lang="ru-RU" sz="2000" b="1" dirty="0"/>
              <a:t> </a:t>
            </a:r>
            <a:r>
              <a:rPr lang="ru-RU" sz="2000" b="1" dirty="0" err="1"/>
              <a:t>вміння</a:t>
            </a:r>
            <a:r>
              <a:rPr lang="ru-RU" sz="2000" b="1" dirty="0"/>
              <a:t> </a:t>
            </a:r>
            <a:r>
              <a:rPr lang="ru-RU" sz="2000" b="1" dirty="0" err="1"/>
              <a:t>працювати</a:t>
            </a:r>
            <a:r>
              <a:rPr lang="ru-RU" sz="2000" b="1" dirty="0"/>
              <a:t> в </a:t>
            </a:r>
            <a:r>
              <a:rPr lang="ru-RU" sz="2000" b="1" dirty="0" err="1"/>
              <a:t>команді</a:t>
            </a:r>
            <a:r>
              <a:rPr lang="ru-RU" sz="2000" b="1" dirty="0"/>
              <a:t> і </a:t>
            </a:r>
            <a:r>
              <a:rPr lang="ru-RU" sz="2000" b="1" dirty="0" err="1"/>
              <a:t>розвинене</a:t>
            </a:r>
            <a:r>
              <a:rPr lang="ru-RU" sz="2000" b="1" dirty="0"/>
              <a:t> </a:t>
            </a:r>
            <a:r>
              <a:rPr lang="ru-RU" sz="2000" b="1" dirty="0" err="1"/>
              <a:t>критичне</a:t>
            </a:r>
            <a:r>
              <a:rPr lang="ru-RU" sz="2000" b="1" dirty="0"/>
              <a:t> </a:t>
            </a:r>
            <a:r>
              <a:rPr lang="ru-RU" sz="2000" b="1" dirty="0" err="1"/>
              <a:t>мислення</a:t>
            </a:r>
            <a:r>
              <a:rPr lang="ru-RU" sz="2000" b="1" dirty="0"/>
              <a:t>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b="1" dirty="0"/>
              <a:t> </a:t>
            </a:r>
            <a:r>
              <a:rPr lang="ru-RU" sz="2000" b="1" dirty="0" err="1"/>
              <a:t>слідуватимуть</a:t>
            </a:r>
            <a:r>
              <a:rPr lang="ru-RU" sz="2000" b="1" dirty="0"/>
              <a:t> </a:t>
            </a:r>
            <a:r>
              <a:rPr lang="ru-RU" sz="2000" b="1" dirty="0" err="1"/>
              <a:t>індивідуальній</a:t>
            </a:r>
            <a:r>
              <a:rPr lang="ru-RU" sz="2000" b="1" dirty="0"/>
              <a:t> </a:t>
            </a:r>
            <a:r>
              <a:rPr lang="ru-RU" sz="2000" b="1" dirty="0" err="1"/>
              <a:t>освітній</a:t>
            </a:r>
            <a:r>
              <a:rPr lang="ru-RU" sz="2000" b="1" dirty="0"/>
              <a:t> </a:t>
            </a:r>
            <a:r>
              <a:rPr lang="ru-RU" sz="2000" b="1" dirty="0" err="1"/>
              <a:t>траєкторії</a:t>
            </a:r>
            <a:r>
              <a:rPr lang="ru-RU" sz="2000" b="1" dirty="0"/>
              <a:t>, </a:t>
            </a:r>
            <a:r>
              <a:rPr lang="ru-RU" sz="2000" b="1" dirty="0" err="1"/>
              <a:t>відповідній</a:t>
            </a:r>
            <a:r>
              <a:rPr lang="ru-RU" sz="2000" b="1" dirty="0"/>
              <a:t> </a:t>
            </a:r>
            <a:r>
              <a:rPr lang="ru-RU" sz="2000" b="1" dirty="0" err="1"/>
              <a:t>інтересам</a:t>
            </a:r>
            <a:r>
              <a:rPr lang="ru-RU" sz="2000" b="1" dirty="0"/>
              <a:t> і </a:t>
            </a:r>
            <a:r>
              <a:rPr lang="ru-RU" sz="2000" b="1" dirty="0" err="1"/>
              <a:t>якостям</a:t>
            </a:r>
            <a:r>
              <a:rPr lang="ru-RU" sz="2000" b="1" dirty="0"/>
              <a:t> </a:t>
            </a:r>
            <a:r>
              <a:rPr lang="ru-RU" sz="2000" b="1" dirty="0" err="1"/>
              <a:t>кожної</a:t>
            </a:r>
            <a:r>
              <a:rPr lang="ru-RU" sz="2000" b="1" dirty="0"/>
              <a:t> </a:t>
            </a:r>
            <a:r>
              <a:rPr lang="ru-RU" sz="2000" b="1" dirty="0" err="1"/>
              <a:t>конкретної</a:t>
            </a:r>
            <a:r>
              <a:rPr lang="ru-RU" sz="2000" b="1" dirty="0"/>
              <a:t> </a:t>
            </a:r>
            <a:r>
              <a:rPr lang="ru-RU" sz="2000" b="1" dirty="0" err="1"/>
              <a:t>дитини</a:t>
            </a:r>
            <a:r>
              <a:rPr lang="ru-RU" sz="2000" b="1" dirty="0"/>
              <a:t>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b="1" dirty="0"/>
              <a:t> </a:t>
            </a:r>
            <a:r>
              <a:rPr lang="ru-RU" sz="2000" b="1" dirty="0" err="1"/>
              <a:t>вчитимуться</a:t>
            </a:r>
            <a:r>
              <a:rPr lang="ru-RU" sz="2000" b="1" dirty="0"/>
              <a:t> </a:t>
            </a:r>
            <a:r>
              <a:rPr lang="ru-RU" sz="2000" b="1" dirty="0" err="1"/>
              <a:t>використовувати</a:t>
            </a:r>
            <a:r>
              <a:rPr lang="ru-RU" sz="2000" b="1" dirty="0"/>
              <a:t> </a:t>
            </a:r>
            <a:r>
              <a:rPr lang="ru-RU" sz="2000" b="1" dirty="0" err="1"/>
              <a:t>наявні</a:t>
            </a:r>
            <a:r>
              <a:rPr lang="ru-RU" sz="2000" b="1" dirty="0"/>
              <a:t> у них </a:t>
            </a:r>
            <a:r>
              <a:rPr lang="ru-RU" sz="2000" b="1" dirty="0" err="1"/>
              <a:t>компетенції</a:t>
            </a:r>
            <a:r>
              <a:rPr lang="ru-RU" sz="2000" b="1" dirty="0"/>
              <a:t> </a:t>
            </a:r>
            <a:r>
              <a:rPr lang="ru-RU" sz="2000" b="1" dirty="0" err="1"/>
              <a:t>і</a:t>
            </a:r>
            <a:r>
              <a:rPr lang="ru-RU" sz="2000" b="1" dirty="0"/>
              <a:t> знання для </a:t>
            </a:r>
            <a:r>
              <a:rPr lang="ru-RU" sz="2000" b="1" dirty="0" err="1"/>
              <a:t>самостійного</a:t>
            </a:r>
            <a:r>
              <a:rPr lang="ru-RU" sz="2000" b="1" dirty="0"/>
              <a:t> </a:t>
            </a:r>
            <a:r>
              <a:rPr lang="ru-RU" sz="2000" b="1" dirty="0" err="1"/>
              <a:t>засвоєння</a:t>
            </a:r>
            <a:r>
              <a:rPr lang="ru-RU" sz="2000" b="1" dirty="0"/>
              <a:t> </a:t>
            </a:r>
            <a:r>
              <a:rPr lang="ru-RU" sz="2000" b="1" dirty="0" err="1"/>
              <a:t>нових</a:t>
            </a:r>
            <a:r>
              <a:rPr lang="ru-RU" sz="2000" b="1" dirty="0"/>
              <a:t> </a:t>
            </a:r>
            <a:r>
              <a:rPr lang="ru-RU" sz="2000" b="1" dirty="0" err="1"/>
              <a:t>знань</a:t>
            </a:r>
            <a:r>
              <a:rPr lang="ru-RU" sz="2000" b="1" dirty="0"/>
              <a:t>, </a:t>
            </a:r>
            <a:r>
              <a:rPr lang="ru-RU" sz="2000" b="1" dirty="0" err="1"/>
              <a:t>пошуку</a:t>
            </a:r>
            <a:r>
              <a:rPr lang="ru-RU" sz="2000" b="1" dirty="0"/>
              <a:t> </a:t>
            </a:r>
            <a:r>
              <a:rPr lang="ru-RU" sz="2000" b="1" dirty="0" err="1"/>
              <a:t>нової</a:t>
            </a:r>
            <a:r>
              <a:rPr lang="ru-RU" sz="2000" b="1" dirty="0"/>
              <a:t> </a:t>
            </a:r>
            <a:r>
              <a:rPr lang="ru-RU" sz="2000" b="1" dirty="0" err="1"/>
              <a:t>інформації</a:t>
            </a:r>
            <a:r>
              <a:rPr lang="ru-RU" sz="2000" b="1" dirty="0"/>
              <a:t>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b="1" dirty="0"/>
              <a:t> </a:t>
            </a:r>
            <a:r>
              <a:rPr lang="ru-RU" sz="2000" b="1" dirty="0" err="1"/>
              <a:t>застосовуватимуть</a:t>
            </a:r>
            <a:r>
              <a:rPr lang="ru-RU" sz="2000" b="1" dirty="0"/>
              <a:t> в </a:t>
            </a:r>
            <a:r>
              <a:rPr lang="ru-RU" sz="2000" b="1" dirty="0" err="1"/>
              <a:t>процесі</a:t>
            </a:r>
            <a:r>
              <a:rPr lang="ru-RU" sz="2000" b="1" dirty="0"/>
              <a:t> </a:t>
            </a:r>
            <a:r>
              <a:rPr lang="ru-RU" sz="2000" b="1" dirty="0" err="1"/>
              <a:t>навчання</a:t>
            </a:r>
            <a:r>
              <a:rPr lang="ru-RU" sz="2000" b="1" dirty="0"/>
              <a:t> </a:t>
            </a:r>
            <a:r>
              <a:rPr lang="ru-RU" sz="2000" b="1" dirty="0" err="1"/>
              <a:t>доступні</a:t>
            </a:r>
            <a:r>
              <a:rPr lang="ru-RU" sz="2000" b="1" dirty="0"/>
              <a:t> </a:t>
            </a:r>
            <a:r>
              <a:rPr lang="ru-RU" sz="2000" b="1" dirty="0" err="1"/>
              <a:t>сучасні</a:t>
            </a:r>
            <a:r>
              <a:rPr lang="ru-RU" sz="2000" b="1" dirty="0"/>
              <a:t> </a:t>
            </a:r>
            <a:r>
              <a:rPr lang="ru-RU" sz="2000" b="1" dirty="0" err="1"/>
              <a:t>технології</a:t>
            </a:r>
            <a:r>
              <a:rPr lang="ru-RU" sz="2000" b="1" dirty="0"/>
              <a:t>, </a:t>
            </a:r>
            <a:r>
              <a:rPr lang="ru-RU" sz="2000" b="1" dirty="0" err="1"/>
              <a:t>якими</a:t>
            </a:r>
            <a:r>
              <a:rPr lang="ru-RU" sz="2000" b="1" dirty="0"/>
              <a:t> </a:t>
            </a:r>
            <a:r>
              <a:rPr lang="ru-RU" sz="2000" b="1" dirty="0" err="1"/>
              <a:t>їм</a:t>
            </a:r>
            <a:r>
              <a:rPr lang="ru-RU" sz="2000" b="1" dirty="0"/>
              <a:t> </a:t>
            </a:r>
            <a:r>
              <a:rPr lang="ru-RU" sz="2000" b="1" dirty="0" err="1"/>
              <a:t>належить</a:t>
            </a:r>
            <a:r>
              <a:rPr lang="ru-RU" sz="2000" b="1" dirty="0"/>
              <a:t> </a:t>
            </a:r>
            <a:r>
              <a:rPr lang="ru-RU" sz="2000" b="1" dirty="0" err="1"/>
              <a:t>користуватися</a:t>
            </a:r>
            <a:r>
              <a:rPr lang="ru-RU" sz="2000" b="1" dirty="0"/>
              <a:t> </a:t>
            </a:r>
            <a:r>
              <a:rPr lang="ru-RU" sz="2000" b="1" dirty="0" err="1"/>
              <a:t>і</a:t>
            </a:r>
            <a:r>
              <a:rPr lang="ru-RU" sz="2000" b="1" dirty="0"/>
              <a:t> </a:t>
            </a:r>
            <a:r>
              <a:rPr lang="ru-RU" sz="2000" b="1" dirty="0" err="1"/>
              <a:t>в</a:t>
            </a:r>
            <a:r>
              <a:rPr lang="ru-RU" sz="2000" b="1" dirty="0"/>
              <a:t> </a:t>
            </a:r>
            <a:r>
              <a:rPr lang="ru-RU" sz="2000" b="1" dirty="0" err="1"/>
              <a:t>дорослому</a:t>
            </a:r>
            <a:r>
              <a:rPr lang="ru-RU" sz="2000" b="1" dirty="0"/>
              <a:t> </a:t>
            </a:r>
            <a:r>
              <a:rPr lang="ru-RU" sz="2000" b="1" dirty="0" err="1"/>
              <a:t>житті</a:t>
            </a:r>
            <a:r>
              <a:rPr lang="ru-RU" sz="2000" b="1" dirty="0"/>
              <a:t>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b="1" dirty="0"/>
              <a:t> </a:t>
            </a:r>
            <a:r>
              <a:rPr lang="ru-RU" sz="2000" b="1" dirty="0" err="1"/>
              <a:t>отримуватимуть</a:t>
            </a:r>
            <a:r>
              <a:rPr lang="ru-RU" sz="2000" b="1" dirty="0"/>
              <a:t> </a:t>
            </a:r>
            <a:r>
              <a:rPr lang="ru-RU" sz="2000" b="1" dirty="0" err="1"/>
              <a:t>підтримку</a:t>
            </a:r>
            <a:r>
              <a:rPr lang="ru-RU" sz="2000" b="1" dirty="0"/>
              <a:t> </a:t>
            </a:r>
            <a:r>
              <a:rPr lang="ru-RU" sz="2000" b="1" dirty="0" err="1"/>
              <a:t>від</a:t>
            </a:r>
            <a:r>
              <a:rPr lang="ru-RU" sz="2000" b="1" dirty="0"/>
              <a:t> </a:t>
            </a:r>
            <a:r>
              <a:rPr lang="ru-RU" sz="2000" b="1" dirty="0" err="1"/>
              <a:t>педагогів</a:t>
            </a:r>
            <a:r>
              <a:rPr lang="ru-RU" sz="2000" b="1" dirty="0"/>
              <a:t>, </a:t>
            </a:r>
            <a:r>
              <a:rPr lang="ru-RU" sz="2000" b="1" dirty="0" err="1"/>
              <a:t>обговорюватимуть</a:t>
            </a:r>
            <a:r>
              <a:rPr lang="ru-RU" sz="2000" b="1" dirty="0"/>
              <a:t> з ними </a:t>
            </a:r>
            <a:r>
              <a:rPr lang="ru-RU" sz="2000" b="1" dirty="0" err="1"/>
              <a:t>свої</a:t>
            </a:r>
            <a:r>
              <a:rPr lang="ru-RU" sz="2000" b="1" dirty="0"/>
              <a:t> </a:t>
            </a:r>
            <a:r>
              <a:rPr lang="ru-RU" sz="2000" b="1" dirty="0" err="1"/>
              <a:t>успіхи</a:t>
            </a:r>
            <a:r>
              <a:rPr lang="ru-RU" sz="2000" b="1" dirty="0"/>
              <a:t> і </a:t>
            </a:r>
            <a:r>
              <a:rPr lang="ru-RU" sz="2000" b="1" dirty="0" err="1"/>
              <a:t>невдачі</a:t>
            </a:r>
            <a:r>
              <a:rPr lang="ru-RU" sz="2000" b="1" dirty="0"/>
              <a:t>, </a:t>
            </a:r>
            <a:r>
              <a:rPr lang="ru-RU" sz="2000" b="1" dirty="0" err="1"/>
              <a:t>плануватимуть</a:t>
            </a:r>
            <a:r>
              <a:rPr lang="ru-RU" sz="2000" b="1" dirty="0"/>
              <a:t> </a:t>
            </a:r>
            <a:r>
              <a:rPr lang="ru-RU" sz="2000" b="1" dirty="0" err="1"/>
              <a:t>свій</a:t>
            </a:r>
            <a:r>
              <a:rPr lang="ru-RU" sz="2000" b="1" dirty="0"/>
              <a:t> </a:t>
            </a:r>
            <a:r>
              <a:rPr lang="ru-RU" sz="2000" b="1" dirty="0" err="1"/>
              <a:t>освітній</a:t>
            </a:r>
            <a:r>
              <a:rPr lang="ru-RU" sz="2000" b="1" dirty="0"/>
              <a:t> маршрут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5778" y="356640"/>
            <a:ext cx="6355072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>
                <a:solidFill>
                  <a:srgbClr val="002060"/>
                </a:solidFill>
              </a:rPr>
              <a:t>Система навичок </a:t>
            </a:r>
            <a:r>
              <a:rPr lang="en-US" sz="3400" b="1" dirty="0">
                <a:solidFill>
                  <a:srgbClr val="002060"/>
                </a:solidFill>
              </a:rPr>
              <a:t>XXI </a:t>
            </a:r>
            <a:r>
              <a:rPr lang="be-BY" sz="3400" b="1" dirty="0">
                <a:solidFill>
                  <a:srgbClr val="002060"/>
                </a:solidFill>
              </a:rPr>
              <a:t>століття</a:t>
            </a:r>
            <a:endParaRPr lang="ru-RU" sz="3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96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Таня\Desktop\ФЕВРАЛЬ\SOFT SKILLS\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572000" y="-1"/>
            <a:ext cx="7620000" cy="204083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558748" y="0"/>
            <a:ext cx="763325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SOFT SKILLS </a:t>
            </a:r>
            <a:r>
              <a:rPr lang="ru-RU" sz="2400" b="1" dirty="0" err="1"/>
              <a:t>можна</a:t>
            </a:r>
            <a:r>
              <a:rPr lang="ru-RU" sz="2400" b="1" dirty="0"/>
              <a:t> </a:t>
            </a:r>
            <a:r>
              <a:rPr lang="ru-RU" sz="2400" b="1" dirty="0" err="1"/>
              <a:t>розвивати</a:t>
            </a:r>
            <a:r>
              <a:rPr lang="ru-RU" sz="2400" b="1" dirty="0"/>
              <a:t> з самого </a:t>
            </a:r>
            <a:r>
              <a:rPr lang="ru-RU" sz="2400" b="1" dirty="0" err="1"/>
              <a:t>дитинства</a:t>
            </a:r>
            <a:r>
              <a:rPr lang="ru-RU" sz="2400" b="1" dirty="0"/>
              <a:t>, </a:t>
            </a:r>
            <a:r>
              <a:rPr lang="ru-RU" sz="2400" b="1" dirty="0" err="1"/>
              <a:t>але</a:t>
            </a:r>
            <a:r>
              <a:rPr lang="ru-RU" sz="2400" b="1" dirty="0"/>
              <a:t> </a:t>
            </a:r>
            <a:r>
              <a:rPr lang="ru-RU" sz="2400" b="1" dirty="0" err="1"/>
              <a:t>важливо</a:t>
            </a:r>
            <a:r>
              <a:rPr lang="ru-RU" sz="2400" b="1" dirty="0"/>
              <a:t> </a:t>
            </a:r>
            <a:r>
              <a:rPr lang="ru-RU" sz="2400" b="1" dirty="0" err="1"/>
              <a:t>враховувати</a:t>
            </a:r>
            <a:r>
              <a:rPr lang="ru-RU" sz="2400" b="1" dirty="0"/>
              <a:t> </a:t>
            </a:r>
            <a:r>
              <a:rPr lang="ru-RU" sz="2400" b="1" dirty="0" err="1"/>
              <a:t>сензитивний</a:t>
            </a:r>
            <a:r>
              <a:rPr lang="ru-RU" sz="2400" b="1" dirty="0"/>
              <a:t> </a:t>
            </a:r>
            <a:r>
              <a:rPr lang="ru-RU" sz="2400" b="1" dirty="0" err="1"/>
              <a:t>період</a:t>
            </a:r>
            <a:r>
              <a:rPr lang="ru-RU" sz="2400" b="1" dirty="0"/>
              <a:t> у </a:t>
            </a:r>
            <a:r>
              <a:rPr lang="ru-RU" sz="2400" b="1" dirty="0" err="1"/>
              <a:t>розвитку</a:t>
            </a:r>
            <a:r>
              <a:rPr lang="ru-RU" sz="2400" b="1" dirty="0"/>
              <a:t> </a:t>
            </a:r>
            <a:r>
              <a:rPr lang="ru-RU" sz="2400" b="1" dirty="0" err="1"/>
              <a:t>дитини</a:t>
            </a:r>
            <a:r>
              <a:rPr lang="ru-RU" sz="2400" b="1" dirty="0"/>
              <a:t> </a:t>
            </a:r>
            <a:r>
              <a:rPr lang="ru-RU" sz="2400" b="1" dirty="0" err="1"/>
              <a:t>і</a:t>
            </a:r>
            <a:r>
              <a:rPr lang="ru-RU" sz="2400" b="1" dirty="0"/>
              <a:t> </a:t>
            </a:r>
            <a:r>
              <a:rPr lang="ru-RU" sz="2400" b="1" dirty="0" err="1"/>
              <a:t>звертати</a:t>
            </a:r>
            <a:r>
              <a:rPr lang="ru-RU" sz="2400" b="1" dirty="0"/>
              <a:t> </a:t>
            </a:r>
            <a:r>
              <a:rPr lang="ru-RU" sz="2400" b="1" dirty="0" err="1"/>
              <a:t>увагу</a:t>
            </a:r>
            <a:r>
              <a:rPr lang="ru-RU" sz="2400" b="1" dirty="0"/>
              <a:t> на те, </a:t>
            </a:r>
            <a:r>
              <a:rPr lang="ru-RU" sz="2400" b="1" dirty="0" err="1"/>
              <a:t>що</a:t>
            </a:r>
            <a:r>
              <a:rPr lang="ru-RU" sz="2400" b="1" dirty="0"/>
              <a:t> зараз </a:t>
            </a:r>
            <a:r>
              <a:rPr lang="ru-RU" sz="2400" b="1" dirty="0" err="1"/>
              <a:t>відбувається</a:t>
            </a:r>
            <a:r>
              <a:rPr lang="ru-RU" sz="2400" b="1" dirty="0"/>
              <a:t> з </a:t>
            </a:r>
            <a:r>
              <a:rPr lang="ru-RU" sz="2400" b="1" dirty="0" err="1"/>
              <a:t>дитиною</a:t>
            </a:r>
            <a:r>
              <a:rPr lang="ru-RU" sz="2400" b="1" dirty="0"/>
              <a:t> в </a:t>
            </a:r>
            <a:r>
              <a:rPr lang="ru-RU" sz="2400" b="1" dirty="0" err="1"/>
              <a:t>психологічному</a:t>
            </a:r>
            <a:r>
              <a:rPr lang="ru-RU" sz="2400" b="1" dirty="0"/>
              <a:t> </a:t>
            </a:r>
            <a:r>
              <a:rPr lang="ru-RU" sz="2400" b="1" dirty="0" err="1"/>
              <a:t>плані</a:t>
            </a:r>
            <a:r>
              <a:rPr lang="ru-RU" sz="2400" b="1" dirty="0"/>
              <a:t>, яка у </a:t>
            </a:r>
            <a:r>
              <a:rPr lang="ru-RU" sz="2400" b="1" dirty="0" err="1"/>
              <a:t>нього</a:t>
            </a:r>
            <a:r>
              <a:rPr lang="ru-RU" sz="2400" b="1" dirty="0"/>
              <a:t> </a:t>
            </a:r>
            <a:r>
              <a:rPr lang="ru-RU" sz="2400" b="1" dirty="0" err="1"/>
              <a:t>ведуча</a:t>
            </a:r>
            <a:r>
              <a:rPr lang="ru-RU" sz="2400" b="1" dirty="0"/>
              <a:t> </a:t>
            </a:r>
            <a:r>
              <a:rPr lang="ru-RU" sz="2400" b="1" dirty="0" err="1"/>
              <a:t>діяльність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33208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rgbClr val="D53B4F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92742C0-959A-16D7-2DD3-B061E1277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39439"/>
            <a:ext cx="10515600" cy="3037523"/>
          </a:xfr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0" indent="0" algn="ctr">
              <a:buNone/>
            </a:pPr>
            <a:r>
              <a:rPr lang="uk-UA" sz="4000" b="1" dirty="0">
                <a:solidFill>
                  <a:schemeClr val="accent3">
                    <a:lumMod val="75000"/>
                  </a:schemeClr>
                </a:solidFill>
              </a:rPr>
              <a:t>Отже, в освітньому середовищі </a:t>
            </a:r>
          </a:p>
          <a:p>
            <a:pPr marL="0" indent="0" algn="ctr">
              <a:buNone/>
            </a:pPr>
            <a:r>
              <a:rPr lang="uk-UA" sz="4000" b="1" dirty="0">
                <a:solidFill>
                  <a:schemeClr val="accent3">
                    <a:lumMod val="75000"/>
                  </a:schemeClr>
                </a:solidFill>
              </a:rPr>
              <a:t>ми впевнено та ефективно можемо використовувати</a:t>
            </a:r>
          </a:p>
          <a:p>
            <a:pPr marL="0" indent="0" algn="ctr">
              <a:buNone/>
            </a:pPr>
            <a:r>
              <a:rPr lang="uk-UA" sz="4000" b="1" dirty="0">
                <a:solidFill>
                  <a:schemeClr val="accent3">
                    <a:lumMod val="75000"/>
                  </a:schemeClr>
                </a:solidFill>
              </a:rPr>
              <a:t> гнучкі навички</a:t>
            </a:r>
            <a:r>
              <a:rPr lang="uk-UA" sz="4000" b="1" dirty="0">
                <a:solidFill>
                  <a:schemeClr val="accent3">
                    <a:lumMod val="75000"/>
                  </a:schemeClr>
                </a:solidFill>
                <a:cs typeface="Calibri Light"/>
              </a:rPr>
              <a:t> </a:t>
            </a:r>
            <a:r>
              <a:rPr lang="uk-UA" sz="4000" b="1" dirty="0">
                <a:solidFill>
                  <a:schemeClr val="accent3">
                    <a:lumMod val="75000"/>
                  </a:schemeClr>
                </a:solidFill>
                <a:latin typeface="Times New Roman"/>
                <a:cs typeface="Times New Roman"/>
              </a:rPr>
              <a:t>SOFT SKILLS</a:t>
            </a:r>
          </a:p>
          <a:p>
            <a:pPr marL="0" indent="0" algn="ctr">
              <a:buNone/>
            </a:pPr>
            <a:endParaRPr lang="uk-UA" sz="4000" b="1" dirty="0">
              <a:solidFill>
                <a:schemeClr val="accent6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uk-UA" sz="4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uk-UA" sz="4000" b="1" dirty="0">
                <a:solidFill>
                  <a:srgbClr val="C00000"/>
                </a:solidFill>
                <a:latin typeface="Times New Roman"/>
                <a:cs typeface="Times New Roman"/>
              </a:rPr>
              <a:t>УСПІХІВ!</a:t>
            </a:r>
            <a:endParaRPr lang="uk-UA" sz="4000" b="1" dirty="0">
              <a:solidFill>
                <a:srgbClr val="C00000"/>
              </a:solidFill>
            </a:endParaRPr>
          </a:p>
          <a:p>
            <a:endParaRPr lang="uk-UA" dirty="0"/>
          </a:p>
          <a:p>
            <a:pPr algn="r"/>
            <a:r>
              <a:rPr lang="uk-UA" i="1" dirty="0"/>
              <a:t>Інформація </a:t>
            </a:r>
            <a:r>
              <a:rPr lang="uk-UA" i="1" dirty="0" err="1"/>
              <a:t>поданаі</a:t>
            </a:r>
            <a:r>
              <a:rPr lang="uk-UA" i="1" dirty="0"/>
              <a:t> оброблена  з інтернет-джерел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AEC202D9-1DDE-4872-83CA-2CA70E128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>
                <a:solidFill>
                  <a:srgbClr val="FFFF00"/>
                </a:solidFill>
              </a:rPr>
              <a:t>Дякую за увагу!</a:t>
            </a:r>
            <a:endParaRPr lang="ru-UA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529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752FD7-76EF-4EBF-8807-5A08A9C8E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4392" y="-1008888"/>
            <a:ext cx="6911848" cy="5923788"/>
          </a:xfrm>
        </p:spPr>
        <p:txBody>
          <a:bodyPr rtlCol="0" anchor="b">
            <a:normAutofit fontScale="90000"/>
          </a:bodyPr>
          <a:lstStyle/>
          <a:p>
            <a:br>
              <a:rPr lang="ru-RU" sz="4000" dirty="0"/>
            </a:br>
            <a:r>
              <a:rPr lang="ru-RU" sz="3600" dirty="0"/>
              <a:t>- </a:t>
            </a:r>
            <a:r>
              <a:rPr lang="ru-RU" sz="3600" dirty="0" err="1"/>
              <a:t>навички</a:t>
            </a:r>
            <a:r>
              <a:rPr lang="ru-RU" sz="3600" dirty="0"/>
              <a:t> </a:t>
            </a:r>
            <a:r>
              <a:rPr lang="ru-RU" sz="3600" dirty="0" err="1"/>
              <a:t>комунікації</a:t>
            </a:r>
            <a:br>
              <a:rPr lang="ru-RU" sz="3600" dirty="0"/>
            </a:br>
            <a:r>
              <a:rPr lang="ru-RU" sz="3600" dirty="0"/>
              <a:t>- </a:t>
            </a:r>
            <a:r>
              <a:rPr lang="ru-RU" sz="3600" dirty="0" err="1"/>
              <a:t>гнучкість</a:t>
            </a:r>
            <a:r>
              <a:rPr lang="ru-RU" sz="3600" dirty="0"/>
              <a:t> </a:t>
            </a:r>
            <a:br>
              <a:rPr lang="ru-RU" sz="3600" dirty="0"/>
            </a:br>
            <a:r>
              <a:rPr lang="ru-RU" sz="3600" dirty="0"/>
              <a:t>- </a:t>
            </a:r>
            <a:r>
              <a:rPr lang="ru-RU" sz="3600" dirty="0" err="1"/>
              <a:t>критичне</a:t>
            </a:r>
            <a:r>
              <a:rPr lang="ru-RU" sz="3600" dirty="0"/>
              <a:t> </a:t>
            </a:r>
            <a:r>
              <a:rPr lang="ru-RU" sz="3600" dirty="0" err="1"/>
              <a:t>мислення</a:t>
            </a:r>
            <a:br>
              <a:rPr lang="ru-RU" sz="3600" dirty="0"/>
            </a:br>
            <a:r>
              <a:rPr lang="ru-RU" sz="3600" dirty="0"/>
              <a:t>- </a:t>
            </a:r>
            <a:r>
              <a:rPr lang="ru-RU" sz="3600" dirty="0" err="1"/>
              <a:t>лідерські</a:t>
            </a:r>
            <a:r>
              <a:rPr lang="ru-RU" sz="3600" dirty="0"/>
              <a:t> </a:t>
            </a:r>
            <a:r>
              <a:rPr lang="ru-RU" sz="3600" dirty="0" err="1"/>
              <a:t>якості</a:t>
            </a:r>
            <a:br>
              <a:rPr lang="ru-RU" sz="3600" dirty="0"/>
            </a:br>
            <a:r>
              <a:rPr lang="ru-RU" sz="3600" dirty="0"/>
              <a:t>- </a:t>
            </a:r>
            <a:r>
              <a:rPr lang="ru-RU" sz="3600" dirty="0" err="1"/>
              <a:t>логічне</a:t>
            </a:r>
            <a:r>
              <a:rPr lang="ru-RU" sz="3600" dirty="0"/>
              <a:t> </a:t>
            </a:r>
            <a:r>
              <a:rPr lang="ru-RU" sz="3600" dirty="0" err="1"/>
              <a:t>мислення</a:t>
            </a:r>
            <a:br>
              <a:rPr lang="ru-RU" sz="3600" dirty="0"/>
            </a:br>
            <a:r>
              <a:rPr lang="ru-RU" sz="3600" dirty="0"/>
              <a:t>- </a:t>
            </a:r>
            <a:r>
              <a:rPr lang="ru-RU" sz="3600" dirty="0" err="1"/>
              <a:t>емоційний</a:t>
            </a:r>
            <a:r>
              <a:rPr lang="ru-RU" sz="3600" dirty="0"/>
              <a:t> </a:t>
            </a:r>
            <a:r>
              <a:rPr lang="ru-RU" sz="3600" dirty="0" err="1"/>
              <a:t>інтелект</a:t>
            </a:r>
            <a:r>
              <a:rPr lang="ru-RU" sz="3600" dirty="0"/>
              <a:t> </a:t>
            </a:r>
            <a:br>
              <a:rPr lang="ru-RU" sz="3600" dirty="0"/>
            </a:br>
            <a:r>
              <a:rPr lang="ru-RU" sz="3600" dirty="0"/>
              <a:t>- </a:t>
            </a:r>
            <a:r>
              <a:rPr lang="ru-RU" sz="3600" dirty="0" err="1"/>
              <a:t>вміння</a:t>
            </a:r>
            <a:r>
              <a:rPr lang="ru-RU" sz="3600" dirty="0"/>
              <a:t> </a:t>
            </a:r>
            <a:r>
              <a:rPr lang="ru-RU" sz="3600" dirty="0" err="1"/>
              <a:t>концентруватися</a:t>
            </a:r>
            <a:br>
              <a:rPr lang="ru-RU" sz="3600" dirty="0"/>
            </a:br>
            <a:r>
              <a:rPr lang="ru-RU" sz="3600" dirty="0"/>
              <a:t>- </a:t>
            </a:r>
            <a:r>
              <a:rPr lang="ru-RU" sz="3600" dirty="0" err="1"/>
              <a:t>уміння</a:t>
            </a:r>
            <a:r>
              <a:rPr lang="ru-RU" sz="3600" dirty="0"/>
              <a:t> </a:t>
            </a:r>
            <a:r>
              <a:rPr lang="ru-RU" sz="3600" dirty="0" err="1"/>
              <a:t>працювати</a:t>
            </a:r>
            <a:r>
              <a:rPr lang="ru-RU" sz="3600" dirty="0"/>
              <a:t> в </a:t>
            </a:r>
            <a:r>
              <a:rPr lang="ru-RU" sz="3600" dirty="0" err="1"/>
              <a:t>команді</a:t>
            </a:r>
            <a:br>
              <a:rPr lang="ru-RU" sz="3600" dirty="0"/>
            </a:br>
            <a:r>
              <a:rPr lang="ru-RU" sz="3600" dirty="0"/>
              <a:t>- </a:t>
            </a:r>
            <a:r>
              <a:rPr lang="ru-RU" sz="3600" dirty="0" err="1"/>
              <a:t>самоорганізація</a:t>
            </a:r>
            <a:br>
              <a:rPr lang="ru-RU" sz="4000" dirty="0"/>
            </a:br>
            <a:endParaRPr lang="uk-UA" sz="4000" dirty="0">
              <a:solidFill>
                <a:srgbClr val="7030A0"/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4C8D8C1-1062-49B2-BB56-D9F8E5DA6E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14392" y="4683760"/>
            <a:ext cx="6634479" cy="1525016"/>
          </a:xfrm>
        </p:spPr>
        <p:txBody>
          <a:bodyPr vert="horz" lIns="91440" tIns="0" rIns="91440" bIns="45720" rtlCol="0">
            <a:noAutofit/>
          </a:bodyPr>
          <a:lstStyle/>
          <a:p>
            <a:pPr algn="ctr"/>
            <a:r>
              <a:rPr lang="uk-UA" sz="4400" dirty="0">
                <a:solidFill>
                  <a:srgbClr val="7030A0"/>
                </a:solidFill>
                <a:cs typeface="Calibri Light"/>
              </a:rPr>
              <a:t>це все гнучкі, або м’які навички </a:t>
            </a:r>
            <a:br>
              <a:rPr lang="uk-UA" sz="4400" dirty="0">
                <a:solidFill>
                  <a:srgbClr val="7030A0"/>
                </a:solidFill>
                <a:cs typeface="Calibri Light"/>
              </a:rPr>
            </a:br>
            <a:r>
              <a:rPr lang="uk-UA" sz="4400" dirty="0">
                <a:solidFill>
                  <a:srgbClr val="7030A0"/>
                </a:solidFill>
                <a:latin typeface="Times New Roman"/>
                <a:cs typeface="Times New Roman"/>
              </a:rPr>
              <a:t>SOFT SKILLS</a:t>
            </a:r>
            <a:endParaRPr lang="uk-UA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6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D53B4F"/>
          </a:solidFill>
          <a:ln w="38100" cap="rnd">
            <a:solidFill>
              <a:srgbClr val="D53B4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Зображення, що містить текст, знімок екрана, Графіка, графічний дизайн&#10;&#10;Опис створено автоматично">
            <a:extLst>
              <a:ext uri="{FF2B5EF4-FFF2-40B4-BE49-F238E27FC236}">
                <a16:creationId xmlns:a16="http://schemas.microsoft.com/office/drawing/2014/main" id="{515E828C-FE54-CD50-5929-CD0C110C8D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96" r="27033" b="-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6286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30" name="Rectangle 24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FF7D6-E543-2813-3D27-77DBA3E87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532" y="640080"/>
            <a:ext cx="4196932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dirty="0" err="1"/>
              <a:t>До</a:t>
            </a:r>
            <a:r>
              <a:rPr lang="en-US" sz="4400" dirty="0"/>
              <a:t> </a:t>
            </a:r>
            <a:r>
              <a:rPr lang="en-US" sz="4400" dirty="0" err="1"/>
              <a:t>зазначених</a:t>
            </a:r>
            <a:r>
              <a:rPr lang="en-US" sz="4400" dirty="0"/>
              <a:t> </a:t>
            </a:r>
            <a:r>
              <a:rPr lang="en-US" sz="4400" dirty="0" err="1"/>
              <a:t>характеристик</a:t>
            </a:r>
            <a:r>
              <a:rPr lang="en-US" sz="4400" dirty="0"/>
              <a:t> </a:t>
            </a:r>
            <a:r>
              <a:rPr lang="en-US" sz="4400" dirty="0" err="1"/>
              <a:t>належать</a:t>
            </a:r>
            <a:r>
              <a:rPr lang="en-US" sz="4400" dirty="0"/>
              <a:t> </a:t>
            </a:r>
            <a:r>
              <a:rPr lang="en-US" sz="4400" dirty="0" err="1"/>
              <a:t>наступні</a:t>
            </a:r>
            <a:r>
              <a:rPr lang="en-US" sz="4400" dirty="0"/>
              <a:t> </a:t>
            </a:r>
            <a:r>
              <a:rPr lang="en-US" sz="4400" dirty="0" err="1"/>
              <a:t>вміння</a:t>
            </a:r>
            <a:r>
              <a:rPr lang="en-US" sz="4400" dirty="0"/>
              <a:t>:</a:t>
            </a:r>
          </a:p>
        </p:txBody>
      </p:sp>
      <p:pic>
        <p:nvPicPr>
          <p:cNvPr id="4" name="Рисунок 3" descr="Smiling students chatting in school corridor">
            <a:extLst>
              <a:ext uri="{FF2B5EF4-FFF2-40B4-BE49-F238E27FC236}">
                <a16:creationId xmlns:a16="http://schemas.microsoft.com/office/drawing/2014/main" id="{381FD75E-C894-E752-C46D-02EB7A8982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282" b="3"/>
          <a:stretch/>
        </p:blipFill>
        <p:spPr>
          <a:xfrm>
            <a:off x="866691" y="1216968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</p:spPr>
      </p:pic>
      <p:sp>
        <p:nvSpPr>
          <p:cNvPr id="31" name="Rectangle 6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3815" y="4326382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D53B4F"/>
          </a:solidFill>
          <a:ln w="38100" cap="rnd">
            <a:solidFill>
              <a:srgbClr val="D53B4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304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1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072" y="1817073"/>
            <a:ext cx="11018520" cy="18288"/>
          </a:xfrm>
          <a:custGeom>
            <a:avLst/>
            <a:gdLst>
              <a:gd name="connsiteX0" fmla="*/ 0 w 11018520"/>
              <a:gd name="connsiteY0" fmla="*/ 0 h 18288"/>
              <a:gd name="connsiteX1" fmla="*/ 468287 w 11018520"/>
              <a:gd name="connsiteY1" fmla="*/ 0 h 18288"/>
              <a:gd name="connsiteX2" fmla="*/ 1156945 w 11018520"/>
              <a:gd name="connsiteY2" fmla="*/ 0 h 18288"/>
              <a:gd name="connsiteX3" fmla="*/ 1955787 w 11018520"/>
              <a:gd name="connsiteY3" fmla="*/ 0 h 18288"/>
              <a:gd name="connsiteX4" fmla="*/ 2313889 w 11018520"/>
              <a:gd name="connsiteY4" fmla="*/ 0 h 18288"/>
              <a:gd name="connsiteX5" fmla="*/ 2671991 w 11018520"/>
              <a:gd name="connsiteY5" fmla="*/ 0 h 18288"/>
              <a:gd name="connsiteX6" fmla="*/ 3581019 w 11018520"/>
              <a:gd name="connsiteY6" fmla="*/ 0 h 18288"/>
              <a:gd name="connsiteX7" fmla="*/ 4269677 w 11018520"/>
              <a:gd name="connsiteY7" fmla="*/ 0 h 18288"/>
              <a:gd name="connsiteX8" fmla="*/ 4627778 w 11018520"/>
              <a:gd name="connsiteY8" fmla="*/ 0 h 18288"/>
              <a:gd name="connsiteX9" fmla="*/ 5316436 w 11018520"/>
              <a:gd name="connsiteY9" fmla="*/ 0 h 18288"/>
              <a:gd name="connsiteX10" fmla="*/ 6225464 w 11018520"/>
              <a:gd name="connsiteY10" fmla="*/ 0 h 18288"/>
              <a:gd name="connsiteX11" fmla="*/ 6803936 w 11018520"/>
              <a:gd name="connsiteY11" fmla="*/ 0 h 18288"/>
              <a:gd name="connsiteX12" fmla="*/ 7382408 w 11018520"/>
              <a:gd name="connsiteY12" fmla="*/ 0 h 18288"/>
              <a:gd name="connsiteX13" fmla="*/ 8071066 w 11018520"/>
              <a:gd name="connsiteY13" fmla="*/ 0 h 18288"/>
              <a:gd name="connsiteX14" fmla="*/ 8869909 w 11018520"/>
              <a:gd name="connsiteY14" fmla="*/ 0 h 18288"/>
              <a:gd name="connsiteX15" fmla="*/ 9668751 w 11018520"/>
              <a:gd name="connsiteY15" fmla="*/ 0 h 18288"/>
              <a:gd name="connsiteX16" fmla="*/ 11018520 w 11018520"/>
              <a:gd name="connsiteY16" fmla="*/ 0 h 18288"/>
              <a:gd name="connsiteX17" fmla="*/ 11018520 w 11018520"/>
              <a:gd name="connsiteY17" fmla="*/ 18288 h 18288"/>
              <a:gd name="connsiteX18" fmla="*/ 10550233 w 11018520"/>
              <a:gd name="connsiteY18" fmla="*/ 18288 h 18288"/>
              <a:gd name="connsiteX19" fmla="*/ 9641205 w 11018520"/>
              <a:gd name="connsiteY19" fmla="*/ 18288 h 18288"/>
              <a:gd name="connsiteX20" fmla="*/ 8952548 w 11018520"/>
              <a:gd name="connsiteY20" fmla="*/ 18288 h 18288"/>
              <a:gd name="connsiteX21" fmla="*/ 8594446 w 11018520"/>
              <a:gd name="connsiteY21" fmla="*/ 18288 h 18288"/>
              <a:gd name="connsiteX22" fmla="*/ 7905788 w 11018520"/>
              <a:gd name="connsiteY22" fmla="*/ 18288 h 18288"/>
              <a:gd name="connsiteX23" fmla="*/ 7327316 w 11018520"/>
              <a:gd name="connsiteY23" fmla="*/ 18288 h 18288"/>
              <a:gd name="connsiteX24" fmla="*/ 6748844 w 11018520"/>
              <a:gd name="connsiteY24" fmla="*/ 18288 h 18288"/>
              <a:gd name="connsiteX25" fmla="*/ 6170371 w 11018520"/>
              <a:gd name="connsiteY25" fmla="*/ 18288 h 18288"/>
              <a:gd name="connsiteX26" fmla="*/ 5591899 w 11018520"/>
              <a:gd name="connsiteY26" fmla="*/ 18288 h 18288"/>
              <a:gd name="connsiteX27" fmla="*/ 4793056 w 11018520"/>
              <a:gd name="connsiteY27" fmla="*/ 18288 h 18288"/>
              <a:gd name="connsiteX28" fmla="*/ 4104399 w 11018520"/>
              <a:gd name="connsiteY28" fmla="*/ 18288 h 18288"/>
              <a:gd name="connsiteX29" fmla="*/ 3746297 w 11018520"/>
              <a:gd name="connsiteY29" fmla="*/ 18288 h 18288"/>
              <a:gd name="connsiteX30" fmla="*/ 3167825 w 11018520"/>
              <a:gd name="connsiteY30" fmla="*/ 18288 h 18288"/>
              <a:gd name="connsiteX31" fmla="*/ 2368982 w 11018520"/>
              <a:gd name="connsiteY31" fmla="*/ 18288 h 18288"/>
              <a:gd name="connsiteX32" fmla="*/ 1900695 w 11018520"/>
              <a:gd name="connsiteY32" fmla="*/ 18288 h 18288"/>
              <a:gd name="connsiteX33" fmla="*/ 991667 w 11018520"/>
              <a:gd name="connsiteY33" fmla="*/ 18288 h 18288"/>
              <a:gd name="connsiteX34" fmla="*/ 0 w 11018520"/>
              <a:gd name="connsiteY34" fmla="*/ 18288 h 18288"/>
              <a:gd name="connsiteX35" fmla="*/ 0 w 11018520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018520" h="18288" fill="none" extrusionOk="0">
                <a:moveTo>
                  <a:pt x="0" y="0"/>
                </a:moveTo>
                <a:cubicBezTo>
                  <a:pt x="176840" y="19448"/>
                  <a:pt x="369510" y="1686"/>
                  <a:pt x="468287" y="0"/>
                </a:cubicBezTo>
                <a:cubicBezTo>
                  <a:pt x="567064" y="-1686"/>
                  <a:pt x="844925" y="28710"/>
                  <a:pt x="1156945" y="0"/>
                </a:cubicBezTo>
                <a:cubicBezTo>
                  <a:pt x="1468965" y="-28710"/>
                  <a:pt x="1755775" y="35306"/>
                  <a:pt x="1955787" y="0"/>
                </a:cubicBezTo>
                <a:cubicBezTo>
                  <a:pt x="2155799" y="-35306"/>
                  <a:pt x="2224532" y="-16632"/>
                  <a:pt x="2313889" y="0"/>
                </a:cubicBezTo>
                <a:cubicBezTo>
                  <a:pt x="2403246" y="16632"/>
                  <a:pt x="2494050" y="6083"/>
                  <a:pt x="2671991" y="0"/>
                </a:cubicBezTo>
                <a:cubicBezTo>
                  <a:pt x="2849932" y="-6083"/>
                  <a:pt x="3354152" y="34614"/>
                  <a:pt x="3581019" y="0"/>
                </a:cubicBezTo>
                <a:cubicBezTo>
                  <a:pt x="3807886" y="-34614"/>
                  <a:pt x="4022451" y="14254"/>
                  <a:pt x="4269677" y="0"/>
                </a:cubicBezTo>
                <a:cubicBezTo>
                  <a:pt x="4516903" y="-14254"/>
                  <a:pt x="4514495" y="-13291"/>
                  <a:pt x="4627778" y="0"/>
                </a:cubicBezTo>
                <a:cubicBezTo>
                  <a:pt x="4741061" y="13291"/>
                  <a:pt x="5120758" y="-22660"/>
                  <a:pt x="5316436" y="0"/>
                </a:cubicBezTo>
                <a:cubicBezTo>
                  <a:pt x="5512114" y="22660"/>
                  <a:pt x="5812155" y="-9513"/>
                  <a:pt x="6225464" y="0"/>
                </a:cubicBezTo>
                <a:cubicBezTo>
                  <a:pt x="6638773" y="9513"/>
                  <a:pt x="6545417" y="2479"/>
                  <a:pt x="6803936" y="0"/>
                </a:cubicBezTo>
                <a:cubicBezTo>
                  <a:pt x="7062455" y="-2479"/>
                  <a:pt x="7245098" y="-20209"/>
                  <a:pt x="7382408" y="0"/>
                </a:cubicBezTo>
                <a:cubicBezTo>
                  <a:pt x="7519718" y="20209"/>
                  <a:pt x="7801947" y="19736"/>
                  <a:pt x="8071066" y="0"/>
                </a:cubicBezTo>
                <a:cubicBezTo>
                  <a:pt x="8340185" y="-19736"/>
                  <a:pt x="8495312" y="-6666"/>
                  <a:pt x="8869909" y="0"/>
                </a:cubicBezTo>
                <a:cubicBezTo>
                  <a:pt x="9244506" y="6666"/>
                  <a:pt x="9501461" y="-13745"/>
                  <a:pt x="9668751" y="0"/>
                </a:cubicBezTo>
                <a:cubicBezTo>
                  <a:pt x="9836041" y="13745"/>
                  <a:pt x="10607605" y="14143"/>
                  <a:pt x="11018520" y="0"/>
                </a:cubicBezTo>
                <a:cubicBezTo>
                  <a:pt x="11019166" y="4451"/>
                  <a:pt x="11019010" y="9226"/>
                  <a:pt x="11018520" y="18288"/>
                </a:cubicBezTo>
                <a:cubicBezTo>
                  <a:pt x="10834966" y="15274"/>
                  <a:pt x="10754561" y="35250"/>
                  <a:pt x="10550233" y="18288"/>
                </a:cubicBezTo>
                <a:cubicBezTo>
                  <a:pt x="10345905" y="1326"/>
                  <a:pt x="9906342" y="45884"/>
                  <a:pt x="9641205" y="18288"/>
                </a:cubicBezTo>
                <a:cubicBezTo>
                  <a:pt x="9376068" y="-9308"/>
                  <a:pt x="9177188" y="43988"/>
                  <a:pt x="8952548" y="18288"/>
                </a:cubicBezTo>
                <a:cubicBezTo>
                  <a:pt x="8727908" y="-7412"/>
                  <a:pt x="8707007" y="3271"/>
                  <a:pt x="8594446" y="18288"/>
                </a:cubicBezTo>
                <a:cubicBezTo>
                  <a:pt x="8481885" y="33305"/>
                  <a:pt x="8175004" y="35109"/>
                  <a:pt x="7905788" y="18288"/>
                </a:cubicBezTo>
                <a:cubicBezTo>
                  <a:pt x="7636572" y="1467"/>
                  <a:pt x="7535638" y="7399"/>
                  <a:pt x="7327316" y="18288"/>
                </a:cubicBezTo>
                <a:cubicBezTo>
                  <a:pt x="7118994" y="29177"/>
                  <a:pt x="6978247" y="47205"/>
                  <a:pt x="6748844" y="18288"/>
                </a:cubicBezTo>
                <a:cubicBezTo>
                  <a:pt x="6519441" y="-10629"/>
                  <a:pt x="6459241" y="43308"/>
                  <a:pt x="6170371" y="18288"/>
                </a:cubicBezTo>
                <a:cubicBezTo>
                  <a:pt x="5881501" y="-6732"/>
                  <a:pt x="5736201" y="35971"/>
                  <a:pt x="5591899" y="18288"/>
                </a:cubicBezTo>
                <a:cubicBezTo>
                  <a:pt x="5447597" y="605"/>
                  <a:pt x="4990303" y="20409"/>
                  <a:pt x="4793056" y="18288"/>
                </a:cubicBezTo>
                <a:cubicBezTo>
                  <a:pt x="4595809" y="16167"/>
                  <a:pt x="4271723" y="2909"/>
                  <a:pt x="4104399" y="18288"/>
                </a:cubicBezTo>
                <a:cubicBezTo>
                  <a:pt x="3937075" y="33667"/>
                  <a:pt x="3923235" y="10730"/>
                  <a:pt x="3746297" y="18288"/>
                </a:cubicBezTo>
                <a:cubicBezTo>
                  <a:pt x="3569359" y="25846"/>
                  <a:pt x="3351081" y="24702"/>
                  <a:pt x="3167825" y="18288"/>
                </a:cubicBezTo>
                <a:cubicBezTo>
                  <a:pt x="2984569" y="11874"/>
                  <a:pt x="2708033" y="13293"/>
                  <a:pt x="2368982" y="18288"/>
                </a:cubicBezTo>
                <a:cubicBezTo>
                  <a:pt x="2029931" y="23283"/>
                  <a:pt x="2009060" y="37671"/>
                  <a:pt x="1900695" y="18288"/>
                </a:cubicBezTo>
                <a:cubicBezTo>
                  <a:pt x="1792330" y="-1095"/>
                  <a:pt x="1183178" y="9337"/>
                  <a:pt x="991667" y="18288"/>
                </a:cubicBezTo>
                <a:cubicBezTo>
                  <a:pt x="800156" y="27239"/>
                  <a:pt x="375690" y="34110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1018520" h="18288" stroke="0" extrusionOk="0">
                <a:moveTo>
                  <a:pt x="0" y="0"/>
                </a:moveTo>
                <a:cubicBezTo>
                  <a:pt x="266588" y="-23405"/>
                  <a:pt x="350503" y="-27031"/>
                  <a:pt x="578472" y="0"/>
                </a:cubicBezTo>
                <a:cubicBezTo>
                  <a:pt x="806441" y="27031"/>
                  <a:pt x="803976" y="13604"/>
                  <a:pt x="936574" y="0"/>
                </a:cubicBezTo>
                <a:cubicBezTo>
                  <a:pt x="1069172" y="-13604"/>
                  <a:pt x="1661335" y="-31902"/>
                  <a:pt x="1845602" y="0"/>
                </a:cubicBezTo>
                <a:cubicBezTo>
                  <a:pt x="2029869" y="31902"/>
                  <a:pt x="2273452" y="17005"/>
                  <a:pt x="2424074" y="0"/>
                </a:cubicBezTo>
                <a:cubicBezTo>
                  <a:pt x="2574696" y="-17005"/>
                  <a:pt x="2790864" y="-28133"/>
                  <a:pt x="3002547" y="0"/>
                </a:cubicBezTo>
                <a:cubicBezTo>
                  <a:pt x="3214230" y="28133"/>
                  <a:pt x="3605033" y="-14934"/>
                  <a:pt x="3911575" y="0"/>
                </a:cubicBezTo>
                <a:cubicBezTo>
                  <a:pt x="4218117" y="14934"/>
                  <a:pt x="4198004" y="3604"/>
                  <a:pt x="4379862" y="0"/>
                </a:cubicBezTo>
                <a:cubicBezTo>
                  <a:pt x="4561720" y="-3604"/>
                  <a:pt x="4941151" y="-37368"/>
                  <a:pt x="5288890" y="0"/>
                </a:cubicBezTo>
                <a:cubicBezTo>
                  <a:pt x="5636629" y="37368"/>
                  <a:pt x="6011513" y="-33898"/>
                  <a:pt x="6197918" y="0"/>
                </a:cubicBezTo>
                <a:cubicBezTo>
                  <a:pt x="6384323" y="33898"/>
                  <a:pt x="6555799" y="11241"/>
                  <a:pt x="6886575" y="0"/>
                </a:cubicBezTo>
                <a:cubicBezTo>
                  <a:pt x="7217351" y="-11241"/>
                  <a:pt x="7604472" y="-44614"/>
                  <a:pt x="7795603" y="0"/>
                </a:cubicBezTo>
                <a:cubicBezTo>
                  <a:pt x="7986734" y="44614"/>
                  <a:pt x="8098870" y="-11086"/>
                  <a:pt x="8374075" y="0"/>
                </a:cubicBezTo>
                <a:cubicBezTo>
                  <a:pt x="8649280" y="11086"/>
                  <a:pt x="8701749" y="-25020"/>
                  <a:pt x="8952548" y="0"/>
                </a:cubicBezTo>
                <a:cubicBezTo>
                  <a:pt x="9203347" y="25020"/>
                  <a:pt x="9519297" y="4274"/>
                  <a:pt x="9751390" y="0"/>
                </a:cubicBezTo>
                <a:cubicBezTo>
                  <a:pt x="9983483" y="-4274"/>
                  <a:pt x="10169881" y="16480"/>
                  <a:pt x="10329863" y="0"/>
                </a:cubicBezTo>
                <a:cubicBezTo>
                  <a:pt x="10489845" y="-16480"/>
                  <a:pt x="10750941" y="-9727"/>
                  <a:pt x="11018520" y="0"/>
                </a:cubicBezTo>
                <a:cubicBezTo>
                  <a:pt x="11018113" y="8690"/>
                  <a:pt x="11018366" y="14141"/>
                  <a:pt x="11018520" y="18288"/>
                </a:cubicBezTo>
                <a:cubicBezTo>
                  <a:pt x="10841176" y="-3597"/>
                  <a:pt x="10399304" y="41504"/>
                  <a:pt x="10219677" y="18288"/>
                </a:cubicBezTo>
                <a:cubicBezTo>
                  <a:pt x="10040050" y="-4928"/>
                  <a:pt x="10030762" y="16144"/>
                  <a:pt x="9861575" y="18288"/>
                </a:cubicBezTo>
                <a:cubicBezTo>
                  <a:pt x="9692388" y="20432"/>
                  <a:pt x="9529439" y="40380"/>
                  <a:pt x="9393288" y="18288"/>
                </a:cubicBezTo>
                <a:cubicBezTo>
                  <a:pt x="9257137" y="-3804"/>
                  <a:pt x="8825003" y="25592"/>
                  <a:pt x="8484260" y="18288"/>
                </a:cubicBezTo>
                <a:cubicBezTo>
                  <a:pt x="8143517" y="10984"/>
                  <a:pt x="8082894" y="45968"/>
                  <a:pt x="7795603" y="18288"/>
                </a:cubicBezTo>
                <a:cubicBezTo>
                  <a:pt x="7508312" y="-9392"/>
                  <a:pt x="7466074" y="19486"/>
                  <a:pt x="7327316" y="18288"/>
                </a:cubicBezTo>
                <a:cubicBezTo>
                  <a:pt x="7188558" y="17090"/>
                  <a:pt x="6869645" y="4657"/>
                  <a:pt x="6638658" y="18288"/>
                </a:cubicBezTo>
                <a:cubicBezTo>
                  <a:pt x="6407671" y="31919"/>
                  <a:pt x="6359238" y="35967"/>
                  <a:pt x="6280556" y="18288"/>
                </a:cubicBezTo>
                <a:cubicBezTo>
                  <a:pt x="6201874" y="609"/>
                  <a:pt x="6041216" y="22404"/>
                  <a:pt x="5922455" y="18288"/>
                </a:cubicBezTo>
                <a:cubicBezTo>
                  <a:pt x="5803694" y="14172"/>
                  <a:pt x="5555521" y="48848"/>
                  <a:pt x="5233797" y="18288"/>
                </a:cubicBezTo>
                <a:cubicBezTo>
                  <a:pt x="4912073" y="-12272"/>
                  <a:pt x="4986440" y="-2740"/>
                  <a:pt x="4765510" y="18288"/>
                </a:cubicBezTo>
                <a:cubicBezTo>
                  <a:pt x="4544580" y="39316"/>
                  <a:pt x="4177715" y="18248"/>
                  <a:pt x="3966667" y="18288"/>
                </a:cubicBezTo>
                <a:cubicBezTo>
                  <a:pt x="3755619" y="18328"/>
                  <a:pt x="3664519" y="22387"/>
                  <a:pt x="3498380" y="18288"/>
                </a:cubicBezTo>
                <a:cubicBezTo>
                  <a:pt x="3332241" y="14189"/>
                  <a:pt x="3065858" y="-7524"/>
                  <a:pt x="2699537" y="18288"/>
                </a:cubicBezTo>
                <a:cubicBezTo>
                  <a:pt x="2333216" y="44100"/>
                  <a:pt x="2505666" y="4650"/>
                  <a:pt x="2341436" y="18288"/>
                </a:cubicBezTo>
                <a:cubicBezTo>
                  <a:pt x="2177206" y="31926"/>
                  <a:pt x="1790164" y="19880"/>
                  <a:pt x="1542593" y="18288"/>
                </a:cubicBezTo>
                <a:cubicBezTo>
                  <a:pt x="1295022" y="16696"/>
                  <a:pt x="1218012" y="39325"/>
                  <a:pt x="1074306" y="18288"/>
                </a:cubicBezTo>
                <a:cubicBezTo>
                  <a:pt x="930600" y="-2749"/>
                  <a:pt x="797266" y="24589"/>
                  <a:pt x="716204" y="18288"/>
                </a:cubicBezTo>
                <a:cubicBezTo>
                  <a:pt x="635142" y="11987"/>
                  <a:pt x="344503" y="4139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rgbClr val="D53B4F"/>
          </a:solidFill>
          <a:ln w="38100" cap="rnd">
            <a:solidFill>
              <a:srgbClr val="D53B4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Місце для вмісту 2">
            <a:extLst>
              <a:ext uri="{FF2B5EF4-FFF2-40B4-BE49-F238E27FC236}">
                <a16:creationId xmlns:a16="http://schemas.microsoft.com/office/drawing/2014/main" id="{A10CFCF9-381D-7980-DC0C-A4E35A0DF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uk-UA" sz="1500">
                <a:ea typeface="+mn-lt"/>
                <a:cs typeface="+mn-lt"/>
              </a:rPr>
              <a:t>активне слухання (здатність уважно слухати, ставлячи допоміжні запитання, що дозволяють опоненту ширше розкрити думку та зрозуміліше пояснити свою позицію);</a:t>
            </a:r>
            <a:endParaRPr lang="uk-UA" sz="1500"/>
          </a:p>
          <a:p>
            <a:pPr>
              <a:lnSpc>
                <a:spcPct val="100000"/>
              </a:lnSpc>
            </a:pPr>
            <a:r>
              <a:rPr lang="uk-UA" sz="1500">
                <a:ea typeface="+mn-lt"/>
                <a:cs typeface="+mn-lt"/>
              </a:rPr>
              <a:t>вміння вести перемовини;</a:t>
            </a:r>
            <a:endParaRPr lang="uk-UA" sz="1500"/>
          </a:p>
          <a:p>
            <a:pPr>
              <a:lnSpc>
                <a:spcPct val="100000"/>
              </a:lnSpc>
            </a:pPr>
            <a:r>
              <a:rPr lang="uk-UA" sz="1500">
                <a:ea typeface="+mn-lt"/>
                <a:cs typeface="+mn-lt"/>
              </a:rPr>
              <a:t>невербальні елементи комунікації (вміння не тільки висловлювати думку розумно та стисло, але й застосовувати</a:t>
            </a:r>
            <a:endParaRPr lang="uk-UA" sz="1500"/>
          </a:p>
          <a:p>
            <a:pPr>
              <a:lnSpc>
                <a:spcPct val="100000"/>
              </a:lnSpc>
            </a:pPr>
            <a:r>
              <a:rPr lang="uk-UA" sz="1500">
                <a:ea typeface="+mn-lt"/>
                <a:cs typeface="+mn-lt"/>
              </a:rPr>
              <a:t>жести, міміку, поставу на підтвердження слів, що робить спілкування більш виразним);</a:t>
            </a:r>
            <a:endParaRPr lang="uk-UA" sz="1500"/>
          </a:p>
          <a:p>
            <a:pPr>
              <a:lnSpc>
                <a:spcPct val="100000"/>
              </a:lnSpc>
            </a:pPr>
            <a:r>
              <a:rPr lang="uk-UA" sz="1500">
                <a:ea typeface="+mn-lt"/>
                <a:cs typeface="+mn-lt"/>
              </a:rPr>
              <a:t>вміння переконувати;</a:t>
            </a:r>
            <a:endParaRPr lang="uk-UA" sz="1500"/>
          </a:p>
          <a:p>
            <a:pPr>
              <a:lnSpc>
                <a:spcPct val="100000"/>
              </a:lnSpc>
            </a:pPr>
            <a:r>
              <a:rPr lang="uk-UA" sz="1500">
                <a:ea typeface="+mn-lt"/>
                <a:cs typeface="+mn-lt"/>
              </a:rPr>
              <a:t>вміння презентувати та виступати публічно;</a:t>
            </a:r>
            <a:endParaRPr lang="uk-UA" sz="1500"/>
          </a:p>
          <a:p>
            <a:pPr>
              <a:lnSpc>
                <a:spcPct val="100000"/>
              </a:lnSpc>
            </a:pPr>
            <a:r>
              <a:rPr lang="uk-UA" sz="1500">
                <a:ea typeface="+mn-lt"/>
                <a:cs typeface="+mn-lt"/>
              </a:rPr>
              <a:t>вміння розповідати)</a:t>
            </a:r>
            <a:endParaRPr lang="uk-UA" sz="1500"/>
          </a:p>
          <a:p>
            <a:pPr>
              <a:lnSpc>
                <a:spcPct val="100000"/>
              </a:lnSpc>
            </a:pPr>
            <a:r>
              <a:rPr lang="uk-UA" sz="1500">
                <a:ea typeface="+mn-lt"/>
                <a:cs typeface="+mn-lt"/>
              </a:rPr>
              <a:t>письмові навички (наприклад, вміння укладати звіти, вести бізнес-комунікацію).</a:t>
            </a:r>
            <a:endParaRPr lang="uk-UA" sz="1500"/>
          </a:p>
        </p:txBody>
      </p:sp>
      <p:pic>
        <p:nvPicPr>
          <p:cNvPr id="25" name="Рисунок 24" descr="Зображення, що містить текст, знімок екрана, меблі, стілець&#10;&#10;Опис створено автоматично">
            <a:extLst>
              <a:ext uri="{FF2B5EF4-FFF2-40B4-BE49-F238E27FC236}">
                <a16:creationId xmlns:a16="http://schemas.microsoft.com/office/drawing/2014/main" id="{D7C38463-773E-F2BE-65B5-B8E075F829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94" r="27212" b="-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308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Зображення, що містить малюнок, Дитяча творчість, мультфільм, ілюстрація&#10;&#10;Опис створено автоматично">
            <a:extLst>
              <a:ext uri="{FF2B5EF4-FFF2-40B4-BE49-F238E27FC236}">
                <a16:creationId xmlns:a16="http://schemas.microsoft.com/office/drawing/2014/main" id="{240BB2A0-14A1-0193-8BB7-5203A27B54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940" r="8193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F51725E-A483-43B2-A6F2-C44F502FE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37549"/>
            <a:ext cx="12191999" cy="5058137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773667-5D05-D039-6F5F-841724B72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6800">
                <a:solidFill>
                  <a:schemeClr val="bg1"/>
                </a:solidFill>
              </a:rPr>
              <a:t>Окремою важливою характеристокою є: емпатія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019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3245F62-CCC4-49E4-B95B-EA6C1E790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E1E76B-54E2-8A42-D55A-E02BB6381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3577456"/>
            <a:ext cx="10909640" cy="16878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000"/>
              <a:t>Здатність відчувати, розуміти та аналізувати почуття та емоції інших людей.</a:t>
            </a:r>
          </a:p>
        </p:txBody>
      </p:sp>
      <p:pic>
        <p:nvPicPr>
          <p:cNvPr id="4" name="Рисунок 3" descr="Зображення, що містить малюнок, ілюстрація, мультфільм, ескіз&#10;&#10;Опис створено автоматично">
            <a:extLst>
              <a:ext uri="{FF2B5EF4-FFF2-40B4-BE49-F238E27FC236}">
                <a16:creationId xmlns:a16="http://schemas.microsoft.com/office/drawing/2014/main" id="{C52EC037-B11C-91BA-A1BF-8C096BD1F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4829" y="591670"/>
            <a:ext cx="5377746" cy="2688873"/>
          </a:xfrm>
          <a:prstGeom prst="rect">
            <a:avLst/>
          </a:prstGeom>
        </p:spPr>
      </p:pic>
      <p:sp>
        <p:nvSpPr>
          <p:cNvPr id="13" name="Rectangle 6">
            <a:extLst>
              <a:ext uri="{FF2B5EF4-FFF2-40B4-BE49-F238E27FC236}">
                <a16:creationId xmlns:a16="http://schemas.microsoft.com/office/drawing/2014/main" id="{E6C0DD6B-6AA3-448F-9B99-8386295BC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5509052"/>
            <a:ext cx="4572000" cy="27432"/>
          </a:xfrm>
          <a:custGeom>
            <a:avLst/>
            <a:gdLst>
              <a:gd name="connsiteX0" fmla="*/ 0 w 4572000"/>
              <a:gd name="connsiteY0" fmla="*/ 0 h 27432"/>
              <a:gd name="connsiteX1" fmla="*/ 607423 w 4572000"/>
              <a:gd name="connsiteY1" fmla="*/ 0 h 27432"/>
              <a:gd name="connsiteX2" fmla="*/ 1123406 w 4572000"/>
              <a:gd name="connsiteY2" fmla="*/ 0 h 27432"/>
              <a:gd name="connsiteX3" fmla="*/ 1685109 w 4572000"/>
              <a:gd name="connsiteY3" fmla="*/ 0 h 27432"/>
              <a:gd name="connsiteX4" fmla="*/ 2383971 w 4572000"/>
              <a:gd name="connsiteY4" fmla="*/ 0 h 27432"/>
              <a:gd name="connsiteX5" fmla="*/ 2991394 w 4572000"/>
              <a:gd name="connsiteY5" fmla="*/ 0 h 27432"/>
              <a:gd name="connsiteX6" fmla="*/ 3553097 w 4572000"/>
              <a:gd name="connsiteY6" fmla="*/ 0 h 27432"/>
              <a:gd name="connsiteX7" fmla="*/ 4572000 w 4572000"/>
              <a:gd name="connsiteY7" fmla="*/ 0 h 27432"/>
              <a:gd name="connsiteX8" fmla="*/ 4572000 w 4572000"/>
              <a:gd name="connsiteY8" fmla="*/ 27432 h 27432"/>
              <a:gd name="connsiteX9" fmla="*/ 3918857 w 4572000"/>
              <a:gd name="connsiteY9" fmla="*/ 27432 h 27432"/>
              <a:gd name="connsiteX10" fmla="*/ 3357154 w 4572000"/>
              <a:gd name="connsiteY10" fmla="*/ 27432 h 27432"/>
              <a:gd name="connsiteX11" fmla="*/ 2612571 w 4572000"/>
              <a:gd name="connsiteY11" fmla="*/ 27432 h 27432"/>
              <a:gd name="connsiteX12" fmla="*/ 2005149 w 4572000"/>
              <a:gd name="connsiteY12" fmla="*/ 27432 h 27432"/>
              <a:gd name="connsiteX13" fmla="*/ 1489166 w 4572000"/>
              <a:gd name="connsiteY13" fmla="*/ 27432 h 27432"/>
              <a:gd name="connsiteX14" fmla="*/ 790303 w 4572000"/>
              <a:gd name="connsiteY14" fmla="*/ 27432 h 27432"/>
              <a:gd name="connsiteX15" fmla="*/ 0 w 4572000"/>
              <a:gd name="connsiteY15" fmla="*/ 27432 h 27432"/>
              <a:gd name="connsiteX16" fmla="*/ 0 w 457200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27432" fill="none" extrusionOk="0">
                <a:moveTo>
                  <a:pt x="0" y="0"/>
                </a:moveTo>
                <a:cubicBezTo>
                  <a:pt x="150397" y="-23421"/>
                  <a:pt x="474161" y="9174"/>
                  <a:pt x="607423" y="0"/>
                </a:cubicBezTo>
                <a:cubicBezTo>
                  <a:pt x="740685" y="-9174"/>
                  <a:pt x="868821" y="-4258"/>
                  <a:pt x="1123406" y="0"/>
                </a:cubicBezTo>
                <a:cubicBezTo>
                  <a:pt x="1377991" y="4258"/>
                  <a:pt x="1567664" y="-12410"/>
                  <a:pt x="1685109" y="0"/>
                </a:cubicBezTo>
                <a:cubicBezTo>
                  <a:pt x="1802554" y="12410"/>
                  <a:pt x="2193086" y="-14353"/>
                  <a:pt x="2383971" y="0"/>
                </a:cubicBezTo>
                <a:cubicBezTo>
                  <a:pt x="2574856" y="14353"/>
                  <a:pt x="2697477" y="-26142"/>
                  <a:pt x="2991394" y="0"/>
                </a:cubicBezTo>
                <a:cubicBezTo>
                  <a:pt x="3285311" y="26142"/>
                  <a:pt x="3423667" y="26544"/>
                  <a:pt x="3553097" y="0"/>
                </a:cubicBezTo>
                <a:cubicBezTo>
                  <a:pt x="3682527" y="-26544"/>
                  <a:pt x="4344147" y="50350"/>
                  <a:pt x="4572000" y="0"/>
                </a:cubicBezTo>
                <a:cubicBezTo>
                  <a:pt x="4571027" y="8304"/>
                  <a:pt x="4571522" y="21512"/>
                  <a:pt x="4572000" y="27432"/>
                </a:cubicBezTo>
                <a:cubicBezTo>
                  <a:pt x="4438349" y="5490"/>
                  <a:pt x="4090129" y="31231"/>
                  <a:pt x="3918857" y="27432"/>
                </a:cubicBezTo>
                <a:cubicBezTo>
                  <a:pt x="3747585" y="23633"/>
                  <a:pt x="3498826" y="6883"/>
                  <a:pt x="3357154" y="27432"/>
                </a:cubicBezTo>
                <a:cubicBezTo>
                  <a:pt x="3215482" y="47981"/>
                  <a:pt x="2784289" y="56849"/>
                  <a:pt x="2612571" y="27432"/>
                </a:cubicBezTo>
                <a:cubicBezTo>
                  <a:pt x="2440853" y="-1985"/>
                  <a:pt x="2261292" y="25951"/>
                  <a:pt x="2005149" y="27432"/>
                </a:cubicBezTo>
                <a:cubicBezTo>
                  <a:pt x="1749006" y="28913"/>
                  <a:pt x="1700078" y="34342"/>
                  <a:pt x="1489166" y="27432"/>
                </a:cubicBezTo>
                <a:cubicBezTo>
                  <a:pt x="1278254" y="20522"/>
                  <a:pt x="1077188" y="56916"/>
                  <a:pt x="790303" y="27432"/>
                </a:cubicBezTo>
                <a:cubicBezTo>
                  <a:pt x="503418" y="-2052"/>
                  <a:pt x="359168" y="57044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572000" h="27432" stroke="0" extrusionOk="0">
                <a:moveTo>
                  <a:pt x="0" y="0"/>
                </a:moveTo>
                <a:cubicBezTo>
                  <a:pt x="155698" y="6780"/>
                  <a:pt x="465972" y="13197"/>
                  <a:pt x="607423" y="0"/>
                </a:cubicBezTo>
                <a:cubicBezTo>
                  <a:pt x="748874" y="-13197"/>
                  <a:pt x="1014133" y="22994"/>
                  <a:pt x="1123406" y="0"/>
                </a:cubicBezTo>
                <a:cubicBezTo>
                  <a:pt x="1232679" y="-22994"/>
                  <a:pt x="1639431" y="-2997"/>
                  <a:pt x="1867989" y="0"/>
                </a:cubicBezTo>
                <a:cubicBezTo>
                  <a:pt x="2096547" y="2997"/>
                  <a:pt x="2265668" y="29557"/>
                  <a:pt x="2475411" y="0"/>
                </a:cubicBezTo>
                <a:cubicBezTo>
                  <a:pt x="2685154" y="-29557"/>
                  <a:pt x="2951491" y="73"/>
                  <a:pt x="3082834" y="0"/>
                </a:cubicBezTo>
                <a:cubicBezTo>
                  <a:pt x="3214177" y="-73"/>
                  <a:pt x="3641000" y="-33478"/>
                  <a:pt x="3827417" y="0"/>
                </a:cubicBezTo>
                <a:cubicBezTo>
                  <a:pt x="4013834" y="33478"/>
                  <a:pt x="4345917" y="14255"/>
                  <a:pt x="4572000" y="0"/>
                </a:cubicBezTo>
                <a:cubicBezTo>
                  <a:pt x="4572485" y="9333"/>
                  <a:pt x="4573278" y="19699"/>
                  <a:pt x="4572000" y="27432"/>
                </a:cubicBezTo>
                <a:cubicBezTo>
                  <a:pt x="4318030" y="43025"/>
                  <a:pt x="4161104" y="34314"/>
                  <a:pt x="4010297" y="27432"/>
                </a:cubicBezTo>
                <a:cubicBezTo>
                  <a:pt x="3859490" y="20550"/>
                  <a:pt x="3592529" y="6613"/>
                  <a:pt x="3357154" y="27432"/>
                </a:cubicBezTo>
                <a:cubicBezTo>
                  <a:pt x="3121779" y="48251"/>
                  <a:pt x="2884285" y="3780"/>
                  <a:pt x="2704011" y="27432"/>
                </a:cubicBezTo>
                <a:cubicBezTo>
                  <a:pt x="2523737" y="51084"/>
                  <a:pt x="2295944" y="32081"/>
                  <a:pt x="2096589" y="27432"/>
                </a:cubicBezTo>
                <a:cubicBezTo>
                  <a:pt x="1897234" y="22783"/>
                  <a:pt x="1623782" y="52518"/>
                  <a:pt x="1352006" y="27432"/>
                </a:cubicBezTo>
                <a:cubicBezTo>
                  <a:pt x="1080230" y="2346"/>
                  <a:pt x="869959" y="12864"/>
                  <a:pt x="607423" y="27432"/>
                </a:cubicBezTo>
                <a:cubicBezTo>
                  <a:pt x="344887" y="42000"/>
                  <a:pt x="188100" y="40051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D53B4F"/>
          </a:solidFill>
          <a:ln w="38100" cap="rnd">
            <a:solidFill>
              <a:srgbClr val="D53B4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ate Placeholder 26">
            <a:extLst>
              <a:ext uri="{FF2B5EF4-FFF2-40B4-BE49-F238E27FC236}">
                <a16:creationId xmlns:a16="http://schemas.microsoft.com/office/drawing/2014/main" id="{F28B82B1-E269-4325-A665-6CFE5DEE5D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Footer Placeholder 27">
            <a:extLst>
              <a:ext uri="{FF2B5EF4-FFF2-40B4-BE49-F238E27FC236}">
                <a16:creationId xmlns:a16="http://schemas.microsoft.com/office/drawing/2014/main" id="{7C700527-76FD-4DF4-A597-6F5E089CA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Slide Number Placeholder 28">
            <a:extLst>
              <a:ext uri="{FF2B5EF4-FFF2-40B4-BE49-F238E27FC236}">
                <a16:creationId xmlns:a16="http://schemas.microsoft.com/office/drawing/2014/main" id="{B5EA49A9-01EB-4D60-A392-7DC9B625D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034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D914C0-E7AA-DF85-DB07-4B35AB398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uk-UA" sz="6100"/>
              <a:t>Життєві навички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D53B4F"/>
          </a:solidFill>
          <a:ln w="38100" cap="rnd">
            <a:solidFill>
              <a:srgbClr val="D53B4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EEC8BA4-E5A3-12EB-3D11-A019BD543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uk-UA" dirty="0" err="1"/>
              <a:t>Стресостійкість</a:t>
            </a:r>
          </a:p>
          <a:p>
            <a:r>
              <a:rPr lang="uk-UA"/>
              <a:t>Емоційний інтелект</a:t>
            </a:r>
            <a:endParaRPr lang="uk-UA" dirty="0"/>
          </a:p>
          <a:p>
            <a:r>
              <a:rPr lang="uk-UA"/>
              <a:t>Емпатія</a:t>
            </a:r>
            <a:endParaRPr lang="uk-UA" dirty="0"/>
          </a:p>
          <a:p>
            <a:r>
              <a:rPr lang="uk-UA"/>
              <a:t>Спортивний розвиток</a:t>
            </a:r>
            <a:endParaRPr lang="uk-UA" dirty="0"/>
          </a:p>
          <a:p>
            <a:r>
              <a:rPr lang="uk-UA"/>
              <a:t>Ефективний відпочинок</a:t>
            </a:r>
            <a:endParaRPr lang="uk-UA" dirty="0"/>
          </a:p>
          <a:p>
            <a:endParaRPr lang="uk-UA" dirty="0"/>
          </a:p>
        </p:txBody>
      </p:sp>
      <p:pic>
        <p:nvPicPr>
          <p:cNvPr id="4" name="Рисунок 3" descr="Person on busy street">
            <a:extLst>
              <a:ext uri="{FF2B5EF4-FFF2-40B4-BE49-F238E27FC236}">
                <a16:creationId xmlns:a16="http://schemas.microsoft.com/office/drawing/2014/main" id="{7EE32591-DD4B-4F03-B4AC-A5F4CE4A08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85" r="29583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64842870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AnalogousFromDarkSeedLeftStep">
      <a:dk1>
        <a:srgbClr val="000000"/>
      </a:dk1>
      <a:lt1>
        <a:srgbClr val="FFFFFF"/>
      </a:lt1>
      <a:dk2>
        <a:srgbClr val="1E1836"/>
      </a:dk2>
      <a:lt2>
        <a:srgbClr val="F0F3F3"/>
      </a:lt2>
      <a:accent1>
        <a:srgbClr val="D53B4F"/>
      </a:accent1>
      <a:accent2>
        <a:srgbClr val="C3297D"/>
      </a:accent2>
      <a:accent3>
        <a:srgbClr val="D53BCF"/>
      </a:accent3>
      <a:accent4>
        <a:srgbClr val="8929C3"/>
      </a:accent4>
      <a:accent5>
        <a:srgbClr val="5B3BD5"/>
      </a:accent5>
      <a:accent6>
        <a:srgbClr val="294AC3"/>
      </a:accent6>
      <a:hlink>
        <a:srgbClr val="7A4FC4"/>
      </a:hlink>
      <a:folHlink>
        <a:srgbClr val="7F7F7F"/>
      </a:folHlink>
    </a:clrScheme>
    <a:fontScheme name="Custom 2">
      <a:majorFont>
        <a:latin typeface="The Serif Hand Black"/>
        <a:ea typeface=""/>
        <a:cs typeface=""/>
      </a:majorFont>
      <a:minorFont>
        <a:latin typeface="The Han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BA7C683C-DA35-4A0E-ADD0-CC297892D8C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E480F86-A978-4060-BF60-56AAB322FD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C239BB0-53B8-40A5-8BB9-15D2ED1AEBC9}">
  <ds:schemaRefs>
    <ds:schemaRef ds:uri="http://schemas.microsoft.com/office/2006/metadata/properties"/>
    <ds:schemaRef ds:uri="http://www.w3.org/XML/1998/namespace"/>
    <ds:schemaRef ds:uri="http://schemas.microsoft.com/office/2006/documentManagement/types"/>
    <ds:schemaRef ds:uri="71af3243-3dd4-4a8d-8c0d-dd76da1f02a5"/>
    <ds:schemaRef ds:uri="http://schemas.microsoft.com/sharepoint/v3"/>
    <ds:schemaRef ds:uri="http://purl.org/dc/dcmitype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230e9df3-be65-4c73-a93b-d1236ebd677e"/>
    <ds:schemaRef ds:uri="16c05727-aa75-4e4a-9b5f-8a80a1165891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TotalTime>128</TotalTime>
  <Words>1135</Words>
  <Application>Microsoft Office PowerPoint</Application>
  <PresentationFormat>Широкий екран</PresentationFormat>
  <Paragraphs>159</Paragraphs>
  <Slides>32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32</vt:i4>
      </vt:variant>
    </vt:vector>
  </HeadingPairs>
  <TitlesOfParts>
    <vt:vector size="41" baseType="lpstr">
      <vt:lpstr>Arial</vt:lpstr>
      <vt:lpstr>Book Antiqua</vt:lpstr>
      <vt:lpstr>Calibri</vt:lpstr>
      <vt:lpstr>Roboto</vt:lpstr>
      <vt:lpstr>The Hand Bold</vt:lpstr>
      <vt:lpstr>The Serif Hand Black</vt:lpstr>
      <vt:lpstr>Times New Roman</vt:lpstr>
      <vt:lpstr>Wingdings</vt:lpstr>
      <vt:lpstr>SketchyVTI</vt:lpstr>
      <vt:lpstr>КЗ «Некрасовський ліцей»</vt:lpstr>
      <vt:lpstr>Soft Skills - це</vt:lpstr>
      <vt:lpstr>Soft skills</vt:lpstr>
      <vt:lpstr> - навички комунікації - гнучкість  - критичне мислення - лідерські якості - логічне мислення - емоційний інтелект  - вміння концентруватися - уміння працювати в команді - самоорганізація </vt:lpstr>
      <vt:lpstr>До зазначених характеристик належать наступні вміння:</vt:lpstr>
      <vt:lpstr>Презентація PowerPoint</vt:lpstr>
      <vt:lpstr>Окремою важливою характеристокою є: емпатія</vt:lpstr>
      <vt:lpstr>Здатність відчувати, розуміти та аналізувати почуття та емоції інших людей.</vt:lpstr>
      <vt:lpstr>Життєві навички</vt:lpstr>
      <vt:lpstr>Гнучкі навички</vt:lpstr>
      <vt:lpstr>Які навички треба розвивати у дітей?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Дякую за увагу!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/>
  <cp:lastModifiedBy>Тетяна Гордієва</cp:lastModifiedBy>
  <cp:revision>301</cp:revision>
  <cp:lastPrinted>2023-10-22T16:58:20Z</cp:lastPrinted>
  <dcterms:created xsi:type="dcterms:W3CDTF">2023-08-29T06:08:44Z</dcterms:created>
  <dcterms:modified xsi:type="dcterms:W3CDTF">2023-10-24T18:03:54Z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