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4"/>
  </p:notesMasterIdLst>
  <p:sldIdLst>
    <p:sldId id="256" r:id="rId2"/>
    <p:sldId id="282" r:id="rId3"/>
    <p:sldId id="309" r:id="rId4"/>
    <p:sldId id="327" r:id="rId5"/>
    <p:sldId id="328" r:id="rId6"/>
    <p:sldId id="329" r:id="rId7"/>
    <p:sldId id="310" r:id="rId8"/>
    <p:sldId id="321" r:id="rId9"/>
    <p:sldId id="323" r:id="rId10"/>
    <p:sldId id="322" r:id="rId11"/>
    <p:sldId id="324" r:id="rId12"/>
    <p:sldId id="325" r:id="rId13"/>
    <p:sldId id="311" r:id="rId14"/>
    <p:sldId id="312" r:id="rId15"/>
    <p:sldId id="313" r:id="rId16"/>
    <p:sldId id="315" r:id="rId17"/>
    <p:sldId id="314" r:id="rId18"/>
    <p:sldId id="270" r:id="rId19"/>
    <p:sldId id="271" r:id="rId20"/>
    <p:sldId id="266" r:id="rId21"/>
    <p:sldId id="265" r:id="rId22"/>
    <p:sldId id="269" r:id="rId23"/>
    <p:sldId id="316" r:id="rId24"/>
    <p:sldId id="292" r:id="rId25"/>
    <p:sldId id="259" r:id="rId26"/>
    <p:sldId id="263" r:id="rId27"/>
    <p:sldId id="262" r:id="rId28"/>
    <p:sldId id="261" r:id="rId29"/>
    <p:sldId id="274" r:id="rId30"/>
    <p:sldId id="317" r:id="rId31"/>
    <p:sldId id="318" r:id="rId32"/>
    <p:sldId id="319" r:id="rId33"/>
    <p:sldId id="299" r:id="rId34"/>
    <p:sldId id="295" r:id="rId35"/>
    <p:sldId id="298" r:id="rId36"/>
    <p:sldId id="320" r:id="rId37"/>
    <p:sldId id="326" r:id="rId38"/>
    <p:sldId id="272" r:id="rId39"/>
    <p:sldId id="286" r:id="rId40"/>
    <p:sldId id="289" r:id="rId41"/>
    <p:sldId id="290" r:id="rId42"/>
    <p:sldId id="291" r:id="rId4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139"/>
    <a:srgbClr val="000066"/>
    <a:srgbClr val="002948"/>
    <a:srgbClr val="090290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5" autoAdjust="0"/>
    <p:restoredTop sz="88020" autoAdjust="0"/>
  </p:normalViewPr>
  <p:slideViewPr>
    <p:cSldViewPr>
      <p:cViewPr varScale="1">
        <p:scale>
          <a:sx n="65" d="100"/>
          <a:sy n="65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F788-FBBA-4135-BDB9-80E6E145248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8DD67-B538-4BAC-B5EF-8CB823C197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30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Мета — </a:t>
            </a:r>
            <a:r>
              <a:rPr lang="uk-UA" noProof="0" dirty="0"/>
              <a:t>розкрити основні положення щодо організації роботи команди психолого-педагогічного супроводу дітей з особливими</a:t>
            </a:r>
            <a:r>
              <a:rPr lang="uk-UA" baseline="0" noProof="0" dirty="0"/>
              <a:t> освітніми потребами в умовах інклюзивного  закладу</a:t>
            </a:r>
            <a:r>
              <a:rPr lang="uk-UA" noProof="0" dirty="0"/>
              <a:t>, окреслити основні її завдання, визначити склад, функції членів команди, дати</a:t>
            </a:r>
            <a:r>
              <a:rPr lang="uk-UA" baseline="0" noProof="0" dirty="0"/>
              <a:t> </a:t>
            </a:r>
            <a:r>
              <a:rPr lang="uk-UA" noProof="0" dirty="0"/>
              <a:t>рекомендації щодо організації роботи</a:t>
            </a:r>
            <a:r>
              <a:rPr lang="uk-UA" baseline="0" noProof="0" dirty="0"/>
              <a:t> команди</a:t>
            </a:r>
            <a:r>
              <a:rPr lang="uk-UA" noProof="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10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noProof="0" dirty="0"/>
              <a:t>Склад Команди супроводу дітей з особливими освітніми потребами затверджується наказом керівника закладу освіти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073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noProof="0" dirty="0"/>
              <a:t>Склад учасників Команди супроводу залежить від індивідуальних потреб дитини з певним видом порушення розвитку (психічного, фізичного, інтелектуального, сенсорного порушення).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12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Роботу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закладу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:  https://mon.gov.ua/ua/npa?params=&amp;type=npa&amp;key=&amp;from=&amp;to=&amp;num=&amp;category=&amp;tag=inklyuzivne-navchannya </a:t>
            </a:r>
          </a:p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Це забезпечує індивідуалізацію освітнього процесу, яка є передумовою забезпечення успішності навчання дитини з особливими освітніми потребами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959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Психолого-педагогічні (загальноосвітні) передбачають надання тих освітніх послуг, які отримують усі діти в закладі, але з урахуванням індивідуальних можливостей дитини з ООП.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205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noProof="0" dirty="0" err="1"/>
              <a:t>Корекційно-розвиткові</a:t>
            </a:r>
            <a:r>
              <a:rPr lang="uk-UA" noProof="0" dirty="0"/>
              <a:t> – послуги з виправлення або компенсації порушень розвитку,</a:t>
            </a:r>
            <a:r>
              <a:rPr lang="uk-UA" baseline="0" noProof="0" dirty="0"/>
              <a:t> які надаються фахівцями, які працюють з дітьми з порушеннями психофізичного розвитку.</a:t>
            </a:r>
            <a:endParaRPr lang="uk-UA" noProof="0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33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Це забезпечує індивідуалізацію освітнього процесу, яка є передумовою забезпечення успішності навчання дитини з особливими освітніми потребами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959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Організація</a:t>
            </a:r>
            <a:r>
              <a:rPr lang="ru-RU" dirty="0"/>
              <a:t> корекційна робота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врахування</a:t>
            </a:r>
            <a:r>
              <a:rPr lang="ru-RU" baseline="0" dirty="0"/>
              <a:t> </a:t>
            </a:r>
            <a:r>
              <a:rPr lang="ru-RU" dirty="0" err="1"/>
              <a:t>клінічного</a:t>
            </a:r>
            <a:r>
              <a:rPr lang="ru-RU" dirty="0"/>
              <a:t> </a:t>
            </a:r>
            <a:r>
              <a:rPr lang="ru-RU" dirty="0" err="1"/>
              <a:t>діагнозу</a:t>
            </a:r>
            <a:r>
              <a:rPr lang="ru-RU" dirty="0"/>
              <a:t>; </a:t>
            </a:r>
            <a:r>
              <a:rPr lang="ru-RU" baseline="0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; стану </a:t>
            </a:r>
            <a:r>
              <a:rPr lang="ru-RU" dirty="0" err="1"/>
              <a:t>аналізаторів</a:t>
            </a:r>
            <a:r>
              <a:rPr lang="ru-RU" dirty="0"/>
              <a:t> та </a:t>
            </a:r>
            <a:r>
              <a:rPr lang="ru-RU" dirty="0" err="1"/>
              <a:t>компенсаторних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; стану </a:t>
            </a:r>
            <a:r>
              <a:rPr lang="ru-RU" dirty="0" err="1"/>
              <a:t>психічної</a:t>
            </a:r>
            <a:r>
              <a:rPr lang="ru-RU" dirty="0"/>
              <a:t> та </a:t>
            </a:r>
            <a:r>
              <a:rPr lang="ru-RU" dirty="0" err="1"/>
              <a:t>фізичної</a:t>
            </a:r>
            <a:r>
              <a:rPr lang="ru-RU" dirty="0"/>
              <a:t> сфер;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;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; </a:t>
            </a:r>
            <a:r>
              <a:rPr lang="ru-RU" dirty="0" err="1"/>
              <a:t>зони</a:t>
            </a:r>
            <a:r>
              <a:rPr lang="ru-RU" dirty="0"/>
              <a:t> актуального та </a:t>
            </a:r>
            <a:r>
              <a:rPr lang="ru-RU" dirty="0" err="1"/>
              <a:t>найближчого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</a:p>
          <a:p>
            <a:r>
              <a:rPr lang="ru-RU" dirty="0" err="1"/>
              <a:t>самооцінки</a:t>
            </a:r>
            <a:r>
              <a:rPr lang="ru-RU" dirty="0"/>
              <a:t> та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власного</a:t>
            </a:r>
            <a:r>
              <a:rPr lang="ru-RU" dirty="0"/>
              <a:t> дефекту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608E-3F7C-4F4F-BAD3-5D2AE073DA7F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54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https://osvita.ua/legislation/Ser_osv/61107/</a:t>
            </a:r>
            <a:r>
              <a:rPr lang="uk-UA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445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https://mon.gov.ua/ua/npa/pro-zatverdzhennya-primirnogo-polozhennya-pro-komandu-psihologo-pedagogichnogo-suprovodu-ditini-z-osoblivimi-osvitnimi-potrebami-v-zakladi-zagalnoyi-serednoyi-ta-doshkilnoyi-osviti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245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Заклад </a:t>
            </a:r>
            <a:r>
              <a:rPr lang="ru-RU" dirty="0" err="1"/>
              <a:t>освіти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Примірного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команду психолого-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в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та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команду психолого-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434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Сфери </a:t>
            </a:r>
            <a:r>
              <a:rPr lang="uk-UA" dirty="0" err="1"/>
              <a:t>адаптацій</a:t>
            </a:r>
            <a:r>
              <a:rPr lang="uk-UA" dirty="0"/>
              <a:t> та модифікацій: </a:t>
            </a:r>
          </a:p>
          <a:p>
            <a:r>
              <a:rPr lang="uk-UA" dirty="0"/>
              <a:t>1. Фізичне середовище - зміна середовища (пандус, пристосування туалету, зміна освітлення, розташування меблів тощо).</a:t>
            </a:r>
          </a:p>
          <a:p>
            <a:r>
              <a:rPr lang="uk-UA" dirty="0"/>
              <a:t>2. Матеріали та ресурси - пристосування навчальних матеріалів та інструментів до індивідуальних можливостей дитини (</a:t>
            </a:r>
            <a:r>
              <a:rPr lang="uk-UA" dirty="0" err="1"/>
              <a:t>роздатковий</a:t>
            </a:r>
            <a:r>
              <a:rPr lang="uk-UA" dirty="0"/>
              <a:t> матеріал, зошити, навчальне приладдя тощо).</a:t>
            </a:r>
          </a:p>
          <a:p>
            <a:r>
              <a:rPr lang="uk-UA" dirty="0"/>
              <a:t>3. Навчальний процес – зміна процесу навчання (способи, методи та прийоми повідомлення матеріалу, організації дітей).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608E-3F7C-4F4F-BAD3-5D2AE073DA7F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759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Сфери </a:t>
            </a:r>
            <a:r>
              <a:rPr lang="uk-UA" dirty="0" err="1"/>
              <a:t>адаптацій</a:t>
            </a:r>
            <a:r>
              <a:rPr lang="uk-UA" dirty="0"/>
              <a:t> та модифікацій: </a:t>
            </a:r>
          </a:p>
          <a:p>
            <a:r>
              <a:rPr lang="uk-UA" dirty="0"/>
              <a:t>1. Фізичне середовище - зміна середовища (пандус, пристосування туалету, зміна освітлення, розташування меблів тощо).</a:t>
            </a:r>
          </a:p>
          <a:p>
            <a:r>
              <a:rPr lang="uk-UA" dirty="0"/>
              <a:t>2. Матеріали та ресурси - пристосування навчальних матеріалів та інструментів до індивідуальних можливостей дитини (</a:t>
            </a:r>
            <a:r>
              <a:rPr lang="uk-UA" dirty="0" err="1"/>
              <a:t>роздатковий</a:t>
            </a:r>
            <a:r>
              <a:rPr lang="uk-UA" dirty="0"/>
              <a:t> матеріал, зошити, навчальне приладдя тощо).</a:t>
            </a:r>
          </a:p>
          <a:p>
            <a:r>
              <a:rPr lang="uk-UA" dirty="0"/>
              <a:t>3. Навчальний процес – зміна процесу навчання (способи, методи та прийоми повідомлення матеріалу, організації дітей).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608E-3F7C-4F4F-BAD3-5D2AE073DA7F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75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308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Сфери </a:t>
            </a:r>
            <a:r>
              <a:rPr lang="uk-UA" dirty="0" err="1"/>
              <a:t>адаптацій</a:t>
            </a:r>
            <a:r>
              <a:rPr lang="uk-UA" dirty="0"/>
              <a:t> та модифікацій: </a:t>
            </a:r>
          </a:p>
          <a:p>
            <a:r>
              <a:rPr lang="uk-UA" dirty="0"/>
              <a:t>1. Фізичне середовище - зміна середовища (пандус, пристосування туалету, зміна освітлення, розташування меблів тощо).</a:t>
            </a:r>
          </a:p>
          <a:p>
            <a:r>
              <a:rPr lang="uk-UA" dirty="0"/>
              <a:t>2. Матеріали та ресурси - пристосування навчальних матеріалів та інструментів до індивідуальних можливостей дитини (</a:t>
            </a:r>
            <a:r>
              <a:rPr lang="uk-UA" dirty="0" err="1"/>
              <a:t>роздатковий</a:t>
            </a:r>
            <a:r>
              <a:rPr lang="uk-UA" dirty="0"/>
              <a:t> матеріал, зошити, навчальне приладдя тощо).</a:t>
            </a:r>
          </a:p>
          <a:p>
            <a:r>
              <a:rPr lang="uk-UA" dirty="0"/>
              <a:t>3. Навчальний процес – зміна процесу навчання (способи, методи та прийоми повідомлення матеріалу, організації дітей).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608E-3F7C-4F4F-BAD3-5D2AE073DA7F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759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Сфери </a:t>
            </a:r>
            <a:r>
              <a:rPr lang="uk-UA" dirty="0" err="1"/>
              <a:t>адаптацій</a:t>
            </a:r>
            <a:r>
              <a:rPr lang="uk-UA" dirty="0"/>
              <a:t> та модифікацій: </a:t>
            </a:r>
          </a:p>
          <a:p>
            <a:r>
              <a:rPr lang="uk-UA" dirty="0"/>
              <a:t>1. Фізичне середовище - зміна середовища (пандус, пристосування туалету, зміна освітлення, розташування меблів тощо).</a:t>
            </a:r>
          </a:p>
          <a:p>
            <a:r>
              <a:rPr lang="uk-UA" dirty="0"/>
              <a:t>2. Матеріали та ресурси - пристосування навчальних матеріалів та інструментів до індивідуальних можливостей дитини (</a:t>
            </a:r>
            <a:r>
              <a:rPr lang="uk-UA" dirty="0" err="1"/>
              <a:t>роздатковий</a:t>
            </a:r>
            <a:r>
              <a:rPr lang="uk-UA" dirty="0"/>
              <a:t> матеріал, зошити, навчальне приладдя тощо).</a:t>
            </a:r>
          </a:p>
          <a:p>
            <a:r>
              <a:rPr lang="uk-UA" dirty="0"/>
              <a:t>3. Навчальний процес – зміна процесу навчання (способи, методи та прийоми повідомлення матеріалу, організації дітей).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608E-3F7C-4F4F-BAD3-5D2AE073DA7F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759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95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Проведення</a:t>
            </a:r>
            <a:r>
              <a:rPr lang="ru-RU" dirty="0"/>
              <a:t> корекційно-</a:t>
            </a:r>
            <a:r>
              <a:rPr lang="ru-RU" dirty="0" err="1"/>
              <a:t>розвиткових</a:t>
            </a:r>
            <a:r>
              <a:rPr lang="ru-RU" dirty="0"/>
              <a:t> занять </a:t>
            </a:r>
            <a:r>
              <a:rPr lang="ru-RU" dirty="0" err="1"/>
              <a:t>практичним</a:t>
            </a:r>
            <a:r>
              <a:rPr lang="ru-RU" dirty="0"/>
              <a:t> психологом</a:t>
            </a:r>
            <a:r>
              <a:rPr lang="ru-RU" baseline="0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чинного </a:t>
            </a:r>
            <a:r>
              <a:rPr lang="ru-RU" dirty="0" err="1"/>
              <a:t>законодавства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95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noProof="0" dirty="0"/>
              <a:t>Вчитель несе повне відповідальність за організацію освітнього процесу в класі і його результативність (підготовка і адаптація освітнього середовища, модифікація програм і адаптація методів викладання,</a:t>
            </a:r>
            <a:r>
              <a:rPr lang="uk-UA" baseline="0" noProof="0" dirty="0"/>
              <a:t> пояснення нового, матеріалу, підбір завдань для дитини з ООП тощо). </a:t>
            </a:r>
            <a:r>
              <a:rPr lang="uk-UA" noProof="0" dirty="0"/>
              <a:t> Асистент</a:t>
            </a:r>
            <a:r>
              <a:rPr lang="uk-UA" baseline="0" noProof="0" dirty="0"/>
              <a:t> вчителя є його помічником. Вчитель керує діяльністю асистента вчителя на уроці/занятті. </a:t>
            </a:r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95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Ставка</a:t>
            </a:r>
            <a:r>
              <a:rPr lang="ru-RU" baseline="0" dirty="0"/>
              <a:t> </a:t>
            </a:r>
            <a:r>
              <a:rPr lang="ru-RU" baseline="0" dirty="0" err="1"/>
              <a:t>асистента</a:t>
            </a:r>
            <a:r>
              <a:rPr lang="ru-RU" baseline="0" dirty="0"/>
              <a:t> </a:t>
            </a:r>
            <a:r>
              <a:rPr lang="ru-RU" baseline="0" dirty="0" err="1"/>
              <a:t>виділяється</a:t>
            </a:r>
            <a:r>
              <a:rPr lang="ru-RU" baseline="0" dirty="0"/>
              <a:t> не на </a:t>
            </a:r>
            <a:r>
              <a:rPr lang="ru-RU" baseline="0" dirty="0" err="1"/>
              <a:t>дітей</a:t>
            </a:r>
            <a:r>
              <a:rPr lang="ru-RU" baseline="0" dirty="0"/>
              <a:t> з ООП, а на </a:t>
            </a:r>
            <a:r>
              <a:rPr lang="ru-RU" baseline="0" dirty="0" err="1"/>
              <a:t>клас</a:t>
            </a:r>
            <a:r>
              <a:rPr lang="ru-RU" baseline="0" dirty="0"/>
              <a:t>/</a:t>
            </a:r>
            <a:r>
              <a:rPr lang="ru-RU" baseline="0" dirty="0" err="1"/>
              <a:t>групу</a:t>
            </a:r>
            <a:r>
              <a:rPr lang="ru-RU" baseline="0" dirty="0"/>
              <a:t>. </a:t>
            </a:r>
            <a:r>
              <a:rPr lang="ru-RU" dirty="0"/>
              <a:t>Ассистент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вчителю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baseline="0" dirty="0"/>
              <a:t> </a:t>
            </a:r>
            <a:r>
              <a:rPr lang="ru-RU" baseline="0" dirty="0" err="1"/>
              <a:t>процес</a:t>
            </a:r>
            <a:r>
              <a:rPr lang="ru-RU" baseline="0" dirty="0"/>
              <a:t> в </a:t>
            </a:r>
            <a:r>
              <a:rPr lang="ru-RU" baseline="0" dirty="0" err="1"/>
              <a:t>класі</a:t>
            </a:r>
            <a:r>
              <a:rPr lang="ru-RU" baseline="0" dirty="0"/>
              <a:t> (</a:t>
            </a:r>
            <a:r>
              <a:rPr lang="ru-RU" baseline="0" dirty="0" err="1"/>
              <a:t>спільне</a:t>
            </a:r>
            <a:r>
              <a:rPr lang="ru-RU" baseline="0" dirty="0"/>
              <a:t> </a:t>
            </a:r>
            <a:r>
              <a:rPr lang="ru-RU" baseline="0" dirty="0" err="1"/>
              <a:t>викладання</a:t>
            </a:r>
            <a:r>
              <a:rPr lang="ru-RU" baseline="0" dirty="0"/>
              <a:t>, </a:t>
            </a:r>
            <a:r>
              <a:rPr lang="ru-RU" baseline="0" dirty="0" err="1"/>
              <a:t>освітній</a:t>
            </a:r>
            <a:r>
              <a:rPr lang="ru-RU" baseline="0" dirty="0"/>
              <a:t> </a:t>
            </a:r>
            <a:r>
              <a:rPr lang="ru-RU" baseline="0" dirty="0" err="1"/>
              <a:t>супровід</a:t>
            </a:r>
            <a:r>
              <a:rPr lang="ru-RU" baseline="0" dirty="0"/>
              <a:t> </a:t>
            </a:r>
            <a:r>
              <a:rPr lang="ru-RU" baseline="0" dirty="0" err="1"/>
              <a:t>дитини</a:t>
            </a:r>
            <a:r>
              <a:rPr lang="ru-RU" baseline="0" dirty="0"/>
              <a:t> з ООП і </a:t>
            </a:r>
            <a:r>
              <a:rPr lang="ru-RU" baseline="0" dirty="0" err="1"/>
              <a:t>дітей</a:t>
            </a:r>
            <a:r>
              <a:rPr lang="ru-RU" baseline="0" dirty="0"/>
              <a:t>, </a:t>
            </a:r>
            <a:r>
              <a:rPr lang="ru-RU" baseline="0" dirty="0" err="1"/>
              <a:t>які</a:t>
            </a:r>
            <a:r>
              <a:rPr lang="ru-RU" baseline="0" dirty="0"/>
              <a:t> </a:t>
            </a:r>
            <a:r>
              <a:rPr lang="ru-RU" baseline="0" dirty="0" err="1"/>
              <a:t>мають</a:t>
            </a:r>
            <a:r>
              <a:rPr lang="ru-RU" baseline="0" dirty="0"/>
              <a:t> </a:t>
            </a:r>
            <a:r>
              <a:rPr lang="ru-RU" baseline="0" dirty="0" err="1"/>
              <a:t>труднощі</a:t>
            </a:r>
            <a:r>
              <a:rPr lang="ru-RU" baseline="0" dirty="0"/>
              <a:t> у </a:t>
            </a:r>
            <a:r>
              <a:rPr lang="ru-RU" baseline="0" dirty="0" err="1"/>
              <a:t>навчанні</a:t>
            </a:r>
            <a:r>
              <a:rPr lang="ru-RU" baseline="0" dirty="0"/>
              <a:t> (за потреби), </a:t>
            </a:r>
            <a:r>
              <a:rPr lang="ru-RU" baseline="0" dirty="0" err="1"/>
              <a:t>адаптація</a:t>
            </a:r>
            <a:r>
              <a:rPr lang="ru-RU" baseline="0" dirty="0"/>
              <a:t> дидактичного </a:t>
            </a:r>
            <a:r>
              <a:rPr lang="ru-RU" baseline="0" dirty="0" err="1"/>
              <a:t>матеріалу</a:t>
            </a:r>
            <a:r>
              <a:rPr lang="ru-RU" baseline="0" dirty="0"/>
              <a:t> для </a:t>
            </a:r>
            <a:r>
              <a:rPr lang="ru-RU" baseline="0" dirty="0" err="1"/>
              <a:t>дітей</a:t>
            </a:r>
            <a:r>
              <a:rPr lang="ru-RU" baseline="0" dirty="0"/>
              <a:t> з ООП </a:t>
            </a:r>
            <a:r>
              <a:rPr lang="ru-RU" baseline="0" dirty="0" err="1"/>
              <a:t>тощо</a:t>
            </a:r>
            <a:r>
              <a:rPr lang="ru-RU" baseline="0" dirty="0"/>
              <a:t>).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обов’язки</a:t>
            </a:r>
            <a:r>
              <a:rPr lang="ru-RU" dirty="0"/>
              <a:t> ассистента </a:t>
            </a:r>
            <a:r>
              <a:rPr lang="ru-RU" dirty="0" err="1"/>
              <a:t>вчителя</a:t>
            </a:r>
            <a:r>
              <a:rPr lang="ru-RU" dirty="0"/>
              <a:t> не входить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(</a:t>
            </a:r>
            <a:r>
              <a:rPr lang="ru-RU" dirty="0" err="1"/>
              <a:t>соціально-побутового</a:t>
            </a:r>
            <a:r>
              <a:rPr lang="ru-RU" dirty="0"/>
              <a:t>)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ассистент </a:t>
            </a:r>
            <a:r>
              <a:rPr lang="ru-RU" dirty="0" err="1"/>
              <a:t>дитии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95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інклюзивного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грамотно </a:t>
            </a:r>
            <a:r>
              <a:rPr lang="ru-RU" dirty="0" err="1"/>
              <a:t>організованого</a:t>
            </a:r>
            <a:r>
              <a:rPr lang="ru-RU" dirty="0"/>
              <a:t> психолого-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потребами як з боку </a:t>
            </a:r>
            <a:r>
              <a:rPr lang="ru-RU" dirty="0" err="1"/>
              <a:t>освітнього</a:t>
            </a:r>
            <a:r>
              <a:rPr lang="ru-RU" dirty="0"/>
              <a:t> закладу і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9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30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30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30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06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26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33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17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16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21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87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95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9144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41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0" anchor="ctr"/>
          <a:lstStyle>
            <a:lvl1pPr marL="0" indent="0" algn="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578189"/>
            <a:ext cx="31464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813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74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02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39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81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543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00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65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17F9-810D-417B-9DC1-EFEAEAE1540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611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713" r:id="rId17"/>
    <p:sldLayoutId id="21474837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?params=&amp;type=npa&amp;key=&amp;from=&amp;to=&amp;num=&amp;category=&amp;tag=inklyuzivne-navchanny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056784" cy="28083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cap="none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Особливості організації освітнього процесу в інклюзивному середовищі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6093296"/>
            <a:ext cx="2365648" cy="560283"/>
          </a:xfrm>
        </p:spPr>
        <p:txBody>
          <a:bodyPr>
            <a:normAutofit/>
          </a:bodyPr>
          <a:lstStyle/>
          <a:p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C84433D-79C8-4E22-B570-A68DD653097F}"/>
              </a:ext>
            </a:extLst>
          </p:cNvPr>
          <p:cNvSpPr txBox="1">
            <a:spLocks/>
          </p:cNvSpPr>
          <p:nvPr/>
        </p:nvSpPr>
        <p:spPr>
          <a:xfrm>
            <a:off x="885372" y="945279"/>
            <a:ext cx="7575059" cy="377986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Розроблення власного положення про Команду психолого-педагогічного супроводу на підставі Примірного положення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Наказ МОН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про команду психолого-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потребами в закладах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08.06.2018 № 609)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uk-UA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Затвердження посадової інструкції асистента вчителя та ознайомлення з нею працівників та батьків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7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84433D-79C8-4E22-B570-A68DD653097F}"/>
              </a:ext>
            </a:extLst>
          </p:cNvPr>
          <p:cNvSpPr txBox="1">
            <a:spLocks/>
          </p:cNvSpPr>
          <p:nvPr/>
        </p:nvSpPr>
        <p:spPr>
          <a:xfrm>
            <a:off x="762000" y="786652"/>
            <a:ext cx="7842448" cy="48745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Формування команди супроводу, розподіл обов’язків та затвердження наказом її персонального складу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На основі висновку ІРЦ та заяви батьків подання клопотання в управління соціального захисту про введення штатної одиниці асистента дитини/учня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«Про соціальні послуги» від 17 січня 2019 року №2671-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VIII; 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Наказ Міністерства соціальної політики України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від 17.08.2018 р.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 1174 «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Про затвердження Змін до Переліку соціальних послуг, що надаються особам, які перебувають у складних життєвих обставинах і не можуть самостійно їх подолати» (п.19)).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Укладання цивільно-правових угод для надання психолого-педагогічних і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послуг фахівцями.</a:t>
            </a:r>
          </a:p>
        </p:txBody>
      </p:sp>
    </p:spTree>
    <p:extLst>
      <p:ext uri="{BB962C8B-B14F-4D97-AF65-F5344CB8AC3E}">
        <p14:creationId xmlns:p14="http://schemas.microsoft.com/office/powerpoint/2010/main" val="188544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C84433D-79C8-4E22-B570-A68DD653097F}"/>
              </a:ext>
            </a:extLst>
          </p:cNvPr>
          <p:cNvSpPr txBox="1">
            <a:spLocks/>
          </p:cNvSpPr>
          <p:nvPr/>
        </p:nvSpPr>
        <p:spPr>
          <a:xfrm>
            <a:off x="899592" y="692696"/>
            <a:ext cx="7488831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 2"/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10.  Затвердження індивідуальної програми розвитку дитини з ООП та завантаження її до Системи автоматизації роботи інклюзивно-ресурсних центрів.</a:t>
            </a:r>
          </a:p>
          <a:p>
            <a:pPr marL="0" indent="0">
              <a:spcAft>
                <a:spcPts val="1200"/>
              </a:spcAft>
              <a:buFont typeface="Wingdings 2"/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Font typeface="Wingdings 2"/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11.  Складання, погодження з батьками та затвердження розкладу проведення психолого-педагогічних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занять.</a:t>
            </a:r>
          </a:p>
          <a:p>
            <a:pPr marL="0" indent="0">
              <a:spcAft>
                <a:spcPts val="1200"/>
              </a:spcAft>
              <a:buFont typeface="Wingdings 2"/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Font typeface="Wingdings 2"/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12. Складання та затвердження індивідуального навчального плану для учнів із ООП (за потреби</a:t>
            </a:r>
            <a:r>
              <a:rPr lang="uk-UA" sz="1600" dirty="0">
                <a:latin typeface="Arial Black" panose="020B0A040201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069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352928" cy="3384376"/>
          </a:xfrm>
        </p:spPr>
        <p:txBody>
          <a:bodyPr>
            <a:noAutofit/>
          </a:bodyPr>
          <a:lstStyle/>
          <a:p>
            <a:r>
              <a:rPr lang="uk-UA" sz="2400" dirty="0"/>
              <a:t>В інклюзивних класах кількість дітей з особливими освітніми потребами має становити не більше трьох осіб, зокрема:</a:t>
            </a:r>
          </a:p>
          <a:p>
            <a:r>
              <a:rPr lang="uk-UA" sz="2400" dirty="0"/>
              <a:t>- не більше одної дитини, яка потребує четвертого чи п’ятого рівня підтримки;</a:t>
            </a:r>
          </a:p>
          <a:p>
            <a:r>
              <a:rPr lang="uk-UA" sz="2400" dirty="0"/>
              <a:t>- не більше двох дітей, які потребують третього рівня підтримки;</a:t>
            </a:r>
          </a:p>
          <a:p>
            <a:r>
              <a:rPr lang="uk-UA" sz="2400" dirty="0"/>
              <a:t>- не більше трьох дітей, які потребують другого рівня підтримки.</a:t>
            </a:r>
          </a:p>
        </p:txBody>
      </p:sp>
    </p:spTree>
    <p:extLst>
      <p:ext uri="{BB962C8B-B14F-4D97-AF65-F5344CB8AC3E}">
        <p14:creationId xmlns:p14="http://schemas.microsoft.com/office/powerpoint/2010/main" val="233355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8" cy="3384376"/>
          </a:xfrm>
        </p:spPr>
        <p:txBody>
          <a:bodyPr>
            <a:noAutofit/>
          </a:bodyPr>
          <a:lstStyle/>
          <a:p>
            <a:r>
              <a:rPr lang="uk-UA" sz="2400" dirty="0"/>
              <a:t>У період воєнного стану, надзвичайної ситуації або надзвичайного стану (особливого періоду) гранична кількість дітей з особливими освітніми потребами в інклюзивних класах, визначена цим Порядком, не застосовується. </a:t>
            </a:r>
          </a:p>
          <a:p>
            <a:r>
              <a:rPr lang="uk-UA" sz="2400" dirty="0"/>
              <a:t>Заклад освіти не може відмовити в організації інклюзивного навчання дитини з особливими освітніми потребами та створенні інклюзивного класу.</a:t>
            </a:r>
          </a:p>
        </p:txBody>
      </p:sp>
    </p:spTree>
    <p:extLst>
      <p:ext uri="{BB962C8B-B14F-4D97-AF65-F5344CB8AC3E}">
        <p14:creationId xmlns:p14="http://schemas.microsoft.com/office/powerpoint/2010/main" val="15340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8" cy="4176464"/>
          </a:xfrm>
        </p:spPr>
        <p:txBody>
          <a:bodyPr>
            <a:noAutofit/>
          </a:bodyPr>
          <a:lstStyle/>
          <a:p>
            <a:r>
              <a:rPr lang="uk-UA" sz="2400" dirty="0"/>
              <a:t>Освітній процес у закладі освіти організовується з урахуванням рівнів підтримки та на основі висновку.</a:t>
            </a:r>
          </a:p>
          <a:p>
            <a:endParaRPr lang="uk-UA" sz="2400" dirty="0"/>
          </a:p>
          <a:p>
            <a:r>
              <a:rPr lang="uk-UA" sz="2400" dirty="0"/>
              <a:t>Для дітей, у яких виникають труднощі під час навчання та які потребують постійної чи тимчасової підтримки в освітньому процесі, за рішенням закладу освіти може надаватися підтримка першого рівня.</a:t>
            </a:r>
          </a:p>
          <a:p>
            <a:r>
              <a:rPr lang="ru-RU" dirty="0"/>
              <a:t>(за </a:t>
            </a:r>
            <a:r>
              <a:rPr lang="ru-RU" dirty="0" err="1"/>
              <a:t>письмовою</a:t>
            </a:r>
            <a:r>
              <a:rPr lang="ru-RU" dirty="0"/>
              <a:t> </a:t>
            </a:r>
            <a:r>
              <a:rPr lang="ru-RU" dirty="0" err="1"/>
              <a:t>заявою</a:t>
            </a:r>
            <a:r>
              <a:rPr lang="ru-RU" dirty="0"/>
              <a:t> одного з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законного </a:t>
            </a:r>
            <a:r>
              <a:rPr lang="ru-RU" dirty="0" err="1"/>
              <a:t>представника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команду психолого-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274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9608F0-9D32-4707-9CA9-EE78271DD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397" t="26804" r="32982" b="24164"/>
          <a:stretch/>
        </p:blipFill>
        <p:spPr>
          <a:xfrm>
            <a:off x="30124" y="404664"/>
            <a:ext cx="91134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5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300F96-02C5-497E-8D48-B80DCADBE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32087" t="36839" r="29681" b="29675"/>
          <a:stretch/>
        </p:blipFill>
        <p:spPr>
          <a:xfrm>
            <a:off x="244278" y="1772816"/>
            <a:ext cx="8689157" cy="42809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9608F0-9D32-4707-9CA9-EE78271DD3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397" t="26804" r="32925" b="64383"/>
          <a:stretch/>
        </p:blipFill>
        <p:spPr>
          <a:xfrm>
            <a:off x="239269" y="479418"/>
            <a:ext cx="8699174" cy="12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uk-UA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Склад учасників Команди супроводу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992888" cy="475962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uk-UA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Постійні учасники: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директор (заступник директора з навчально-виховної роботи)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 вчителі 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 асистент вчителя,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практичний психолог,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вчитель-логопед,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батьки дитини з ООП тощо.</a:t>
            </a:r>
          </a:p>
          <a:p>
            <a:pPr algn="ctr">
              <a:spcAft>
                <a:spcPts val="1800"/>
              </a:spcAft>
            </a:pPr>
            <a:r>
              <a:rPr lang="ru-RU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113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782864" y="-45720"/>
            <a:ext cx="45719" cy="45719"/>
          </a:xfrm>
        </p:spPr>
        <p:txBody>
          <a:bodyPr>
            <a:normAutofit fontScale="90000"/>
          </a:bodyPr>
          <a:lstStyle/>
          <a:p>
            <a:pPr algn="ctr"/>
            <a:endParaRPr lang="uk-UA" sz="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60648"/>
            <a:ext cx="7704856" cy="5328592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uk-UA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Залучені фахівці </a:t>
            </a:r>
            <a:r>
              <a:rPr lang="uk-UA" sz="2800" b="1" dirty="0"/>
              <a:t>(в тому числі фахівці </a:t>
            </a:r>
            <a:r>
              <a:rPr lang="uk-UA" sz="2800" b="1" dirty="0" err="1"/>
              <a:t>інклюзивно</a:t>
            </a:r>
            <a:r>
              <a:rPr lang="uk-UA" sz="2800" b="1" dirty="0"/>
              <a:t>-ресурсного центру</a:t>
            </a:r>
            <a:r>
              <a:rPr lang="ru-RU" sz="2800" b="1" dirty="0"/>
              <a:t>: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вчителі-</a:t>
            </a:r>
            <a:r>
              <a:rPr lang="ru-RU" sz="2400" b="1" dirty="0"/>
              <a:t>дефектологи (в </a:t>
            </a:r>
            <a:r>
              <a:rPr lang="uk-UA" sz="2400" b="1" dirty="0"/>
              <a:t>залежності від виду порушення розвитку дитини з ООП:  тифлопедагог, сурдопедагог, вчитель-дефектолог, вчитель-</a:t>
            </a:r>
            <a:r>
              <a:rPr lang="uk-UA" sz="2400" b="1" dirty="0" err="1"/>
              <a:t>реабілітолог</a:t>
            </a:r>
            <a:r>
              <a:rPr lang="uk-UA" sz="2400" b="1" dirty="0"/>
              <a:t>),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медичний працівник закладу освіти,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асистент дитини,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спеціалісти служби соціального захисту населення,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400" b="1" dirty="0"/>
              <a:t>спеціалісти служб у справах дітей тощо.</a:t>
            </a:r>
          </a:p>
        </p:txBody>
      </p:sp>
    </p:spTree>
    <p:extLst>
      <p:ext uri="{BB962C8B-B14F-4D97-AF65-F5344CB8AC3E}">
        <p14:creationId xmlns:p14="http://schemas.microsoft.com/office/powerpoint/2010/main" val="6413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Нормативно-правове підґрунтя: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Закон України «Про освіту» 2145-19 від 05.09.2017, (стаття 19, 20)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>
                <a:latin typeface="Century Gothic" panose="020B0502020202020204"/>
              </a:rPr>
              <a:t> Постанова КМУ  від 15.09.2021 р. № 957 «Про  порядок організації інклюзивного навчання у закладах загальної середньої освіти» (зі змінами від 26.04.2022р. №483)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300" b="1" dirty="0"/>
              <a:t>Постанова КМУ </a:t>
            </a:r>
            <a:r>
              <a:rPr lang="ru-RU" sz="2300" b="1" dirty="0" err="1"/>
              <a:t>від</a:t>
            </a:r>
            <a:r>
              <a:rPr lang="ru-RU" sz="2300" b="1" dirty="0"/>
              <a:t> 12.07.2017 р. №545 «Про </a:t>
            </a:r>
            <a:r>
              <a:rPr lang="uk-UA" sz="2300" b="1" dirty="0"/>
              <a:t>затвердження Положення про інклюзивно-ресурсний центр</a:t>
            </a:r>
            <a:r>
              <a:rPr lang="ru-RU" sz="2300" b="1" dirty="0"/>
              <a:t>» (</a:t>
            </a:r>
            <a:r>
              <a:rPr lang="ru-RU" sz="2300" b="1" dirty="0" err="1"/>
              <a:t>зі</a:t>
            </a:r>
            <a:r>
              <a:rPr lang="ru-RU" sz="2300" b="1" dirty="0"/>
              <a:t> </a:t>
            </a:r>
            <a:r>
              <a:rPr lang="ru-RU" sz="2300" b="1" dirty="0" err="1"/>
              <a:t>змінами</a:t>
            </a:r>
            <a:r>
              <a:rPr lang="ru-RU" sz="2300" b="1" dirty="0"/>
              <a:t> </a:t>
            </a:r>
            <a:r>
              <a:rPr lang="ru-RU" sz="2300" b="1" dirty="0" err="1"/>
              <a:t>від</a:t>
            </a:r>
            <a:r>
              <a:rPr lang="ru-RU" sz="2300" b="1" dirty="0"/>
              <a:t> 29.04.2022р. №493)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Наказ МОН «</a:t>
            </a:r>
            <a:r>
              <a:rPr lang="ru-RU" sz="2300" b="1" dirty="0"/>
              <a:t>Про </a:t>
            </a:r>
            <a:r>
              <a:rPr lang="uk-UA" sz="2300" b="1" dirty="0"/>
              <a:t>затвердження Положення про команду психолого-педагогічного супроводу дітей з особливими освітніми потребами в закладах загальної середньої та дошкільної освіти</a:t>
            </a:r>
            <a:r>
              <a:rPr lang="ru-RU" sz="2300" b="1" dirty="0"/>
              <a:t>» </a:t>
            </a:r>
            <a:r>
              <a:rPr lang="ru-RU" sz="2300" b="1" dirty="0" err="1"/>
              <a:t>від</a:t>
            </a:r>
            <a:r>
              <a:rPr lang="ru-RU" sz="2300" b="1" dirty="0"/>
              <a:t> 08.06.2018 № 609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97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324528" y="-171400"/>
            <a:ext cx="144016" cy="171400"/>
          </a:xfrm>
        </p:spPr>
        <p:txBody>
          <a:bodyPr>
            <a:normAutofit fontScale="90000"/>
          </a:bodyPr>
          <a:lstStyle/>
          <a:p>
            <a:pPr algn="ctr"/>
            <a:endParaRPr lang="uk-UA" sz="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4664"/>
            <a:ext cx="8064896" cy="5263680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2400"/>
              </a:spcAft>
            </a:pPr>
            <a:r>
              <a:rPr lang="uk-UA" sz="3200" b="1" dirty="0">
                <a:solidFill>
                  <a:srgbClr val="FFFF00"/>
                </a:solidFill>
              </a:rPr>
              <a:t>Психолого-педагогічний супровід </a:t>
            </a:r>
            <a:r>
              <a:rPr lang="uk-UA" sz="3200" b="1" dirty="0"/>
              <a:t>- це комплексна система заходів з організації освітнього процесу та розвитку дитини, передбачена індивідуальною програмою розвитку.</a:t>
            </a:r>
          </a:p>
          <a:p>
            <a:pPr algn="ctr">
              <a:spcAft>
                <a:spcPts val="2400"/>
              </a:spcAft>
            </a:pPr>
            <a:r>
              <a:rPr lang="uk-UA" sz="3200" b="1" dirty="0"/>
              <a:t>Психолого-педагогічний супровід включає в себе надання: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/>
              <a:t> </a:t>
            </a:r>
            <a:r>
              <a:rPr lang="uk-U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психолого-педагогічних;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корекційно-розвиткових послуг.</a:t>
            </a:r>
          </a:p>
        </p:txBody>
      </p:sp>
    </p:spTree>
    <p:extLst>
      <p:ext uri="{BB962C8B-B14F-4D97-AF65-F5344CB8AC3E}">
        <p14:creationId xmlns:p14="http://schemas.microsoft.com/office/powerpoint/2010/main" val="263475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7776864" cy="864096"/>
          </a:xfrm>
        </p:spPr>
        <p:txBody>
          <a:bodyPr>
            <a:noAutofit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Психолого-педагогічні послуги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560840" cy="425556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- це комплексна система заходів з організації </a:t>
            </a:r>
            <a:r>
              <a:rPr lang="uk-UA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освітнього процесу </a:t>
            </a:r>
            <a:r>
              <a:rPr lang="uk-UA" sz="3200" b="1" dirty="0"/>
              <a:t>та </a:t>
            </a:r>
            <a:r>
              <a:rPr lang="uk-UA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розвитку</a:t>
            </a:r>
            <a:r>
              <a:rPr lang="uk-UA" sz="3200" b="1" dirty="0"/>
              <a:t> особи з особливими освітніми потребами, що передбачені індивідуальною програмою розвитку та надаються </a:t>
            </a:r>
            <a:r>
              <a:rPr lang="uk-UA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педагогічними працівниками закладів освіти.</a:t>
            </a:r>
          </a:p>
        </p:txBody>
      </p:sp>
    </p:spTree>
    <p:extLst>
      <p:ext uri="{BB962C8B-B14F-4D97-AF65-F5344CB8AC3E}">
        <p14:creationId xmlns:p14="http://schemas.microsoft.com/office/powerpoint/2010/main" val="263475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7776864" cy="864096"/>
          </a:xfrm>
        </p:spPr>
        <p:txBody>
          <a:bodyPr>
            <a:noAutofit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Корекційно-розвиткові послуги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560840" cy="425556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- це комплексна система заходів </a:t>
            </a:r>
            <a:r>
              <a:rPr lang="uk-UA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супроводження</a:t>
            </a:r>
            <a:r>
              <a:rPr lang="uk-UA" sz="3200" b="1" dirty="0"/>
              <a:t> особи з особливими освітніми потребами у процесі навчання, що спрямовані на </a:t>
            </a:r>
            <a:r>
              <a:rPr lang="uk-UA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корекцію</a:t>
            </a:r>
            <a:r>
              <a:rPr lang="uk-UA" sz="3200" b="1" dirty="0"/>
              <a:t> порушень шляхом розвитку особистості, її пізнавальної діяльності, емоційно-вольової сфери та мовлення.</a:t>
            </a:r>
            <a:endParaRPr lang="uk-UA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9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324528" y="-171400"/>
            <a:ext cx="144016" cy="171400"/>
          </a:xfrm>
        </p:spPr>
        <p:txBody>
          <a:bodyPr>
            <a:normAutofit fontScale="90000"/>
          </a:bodyPr>
          <a:lstStyle/>
          <a:p>
            <a:pPr algn="ctr"/>
            <a:endParaRPr lang="uk-UA" sz="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4664"/>
            <a:ext cx="8064896" cy="5976664"/>
          </a:xfrm>
        </p:spPr>
        <p:txBody>
          <a:bodyPr>
            <a:normAutofit fontScale="55000" lnSpcReduction="2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600" b="1" u="sng" dirty="0">
                <a:latin typeface="Arial Black" panose="020B0A04020102020204" pitchFamily="34" charset="0"/>
              </a:rPr>
              <a:t>Введено доплати;</a:t>
            </a:r>
          </a:p>
          <a:p>
            <a:pPr>
              <a:spcAft>
                <a:spcPts val="600"/>
              </a:spcAft>
            </a:pP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Керівнику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закладу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3200" b="1" dirty="0">
                <a:latin typeface="Arial Black" panose="020B0A04020102020204" pitchFamily="34" charset="0"/>
              </a:rPr>
              <a:t>, в </a:t>
            </a:r>
            <a:r>
              <a:rPr lang="ru-RU" sz="3200" b="1" dirty="0" err="1">
                <a:latin typeface="Arial Black" panose="020B0A04020102020204" pitchFamily="34" charset="0"/>
              </a:rPr>
              <a:t>якому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організовано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навчання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осіб</a:t>
            </a:r>
            <a:r>
              <a:rPr lang="ru-RU" sz="3200" b="1" dirty="0">
                <a:latin typeface="Arial Black" panose="020B0A04020102020204" pitchFamily="34" charset="0"/>
              </a:rPr>
              <a:t> з </a:t>
            </a:r>
            <a:r>
              <a:rPr lang="ru-RU" sz="3200" b="1" dirty="0" err="1">
                <a:latin typeface="Arial Black" panose="020B0A04020102020204" pitchFamily="34" charset="0"/>
              </a:rPr>
              <a:t>особливими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освітніми</a:t>
            </a:r>
            <a:r>
              <a:rPr lang="ru-RU" sz="3200" b="1" dirty="0">
                <a:latin typeface="Arial Black" panose="020B0A04020102020204" pitchFamily="34" charset="0"/>
              </a:rPr>
              <a:t> потребами і створено </a:t>
            </a:r>
            <a:r>
              <a:rPr lang="ru-RU" sz="3200" b="1" i="1" u="sng" dirty="0">
                <a:latin typeface="Arial Black" panose="020B0A04020102020204" pitchFamily="34" charset="0"/>
              </a:rPr>
              <a:t>три і </a:t>
            </a:r>
            <a:r>
              <a:rPr lang="ru-RU" sz="3200" b="1" i="1" u="sng" dirty="0" err="1">
                <a:latin typeface="Arial Black" panose="020B0A04020102020204" pitchFamily="34" charset="0"/>
              </a:rPr>
              <a:t>більше</a:t>
            </a:r>
            <a:r>
              <a:rPr lang="ru-RU" sz="3200" b="1" i="1" u="sng" dirty="0">
                <a:latin typeface="Arial Black" panose="020B0A04020102020204" pitchFamily="34" charset="0"/>
              </a:rPr>
              <a:t> </a:t>
            </a:r>
            <a:r>
              <a:rPr lang="ru-RU" sz="3200" b="1" i="1" u="sng" dirty="0" err="1">
                <a:latin typeface="Arial Black" panose="020B0A04020102020204" pitchFamily="34" charset="0"/>
              </a:rPr>
              <a:t>інклюзивних</a:t>
            </a:r>
            <a:r>
              <a:rPr lang="ru-RU" sz="3200" b="1" i="1" u="sng" dirty="0">
                <a:latin typeface="Arial Black" panose="020B0A04020102020204" pitchFamily="34" charset="0"/>
              </a:rPr>
              <a:t> </a:t>
            </a:r>
            <a:r>
              <a:rPr lang="ru-RU" sz="3200" b="1" i="1" u="sng" dirty="0" err="1">
                <a:latin typeface="Arial Black" panose="020B0A04020102020204" pitchFamily="34" charset="0"/>
              </a:rPr>
              <a:t>класи</a:t>
            </a:r>
            <a:r>
              <a:rPr lang="ru-RU" sz="3200" b="1" i="1" u="sng" dirty="0">
                <a:latin typeface="Arial Black" panose="020B0A04020102020204" pitchFamily="34" charset="0"/>
              </a:rPr>
              <a:t> (</a:t>
            </a:r>
            <a:r>
              <a:rPr lang="ru-RU" sz="3200" b="1" i="1" u="sng" dirty="0" err="1">
                <a:latin typeface="Arial Black" panose="020B0A04020102020204" pitchFamily="34" charset="0"/>
              </a:rPr>
              <a:t>групи</a:t>
            </a:r>
            <a:r>
              <a:rPr lang="ru-RU" sz="3200" b="1" i="1" u="sng" dirty="0">
                <a:latin typeface="Arial Black" panose="020B0A04020102020204" pitchFamily="34" charset="0"/>
              </a:rPr>
              <a:t>)</a:t>
            </a:r>
            <a:r>
              <a:rPr lang="ru-RU" sz="3200" b="1" dirty="0">
                <a:latin typeface="Arial Black" panose="020B0A04020102020204" pitchFamily="34" charset="0"/>
              </a:rPr>
              <a:t>, та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заступнику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керівника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з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навчальної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роботи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latin typeface="Arial Black" panose="020B0A04020102020204" pitchFamily="34" charset="0"/>
              </a:rPr>
              <a:t>такого закладу </a:t>
            </a:r>
            <a:r>
              <a:rPr lang="ru-RU" sz="3200" b="1" dirty="0" err="1">
                <a:latin typeface="Arial Black" panose="020B0A04020102020204" pitchFamily="34" charset="0"/>
              </a:rPr>
              <a:t>освіти</a:t>
            </a:r>
            <a:r>
              <a:rPr lang="ru-RU" sz="3200" b="1" dirty="0">
                <a:latin typeface="Arial Black" panose="020B0A04020102020204" pitchFamily="34" charset="0"/>
              </a:rPr>
              <a:t>, в </a:t>
            </a:r>
            <a:r>
              <a:rPr lang="ru-RU" sz="3200" b="1" dirty="0" err="1">
                <a:latin typeface="Arial Black" panose="020B0A04020102020204" pitchFamily="34" charset="0"/>
              </a:rPr>
              <a:t>обов’язки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якого</a:t>
            </a:r>
            <a:r>
              <a:rPr lang="ru-RU" sz="3200" b="1" dirty="0">
                <a:latin typeface="Arial Black" panose="020B0A04020102020204" pitchFamily="34" charset="0"/>
              </a:rPr>
              <a:t> входить </a:t>
            </a:r>
            <a:r>
              <a:rPr lang="ru-RU" sz="3200" b="1" dirty="0" err="1">
                <a:latin typeface="Arial Black" panose="020B0A04020102020204" pitchFamily="34" charset="0"/>
              </a:rPr>
              <a:t>організація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інклюзивного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навчання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осіб</a:t>
            </a:r>
            <a:r>
              <a:rPr lang="ru-RU" sz="3200" b="1" dirty="0">
                <a:latin typeface="Arial Black" panose="020B0A04020102020204" pitchFamily="34" charset="0"/>
              </a:rPr>
              <a:t> з </a:t>
            </a:r>
            <a:r>
              <a:rPr lang="ru-RU" sz="3200" b="1" dirty="0" err="1">
                <a:latin typeface="Arial Black" panose="020B0A04020102020204" pitchFamily="34" charset="0"/>
              </a:rPr>
              <a:t>особливими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освітніми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потребамим</a:t>
            </a:r>
            <a:r>
              <a:rPr lang="ru-RU" sz="3200" b="1" dirty="0">
                <a:latin typeface="Arial Black" panose="020B0A04020102020204" pitchFamily="34" charset="0"/>
              </a:rPr>
              <a:t> –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20%</a:t>
            </a:r>
          </a:p>
          <a:p>
            <a:pPr>
              <a:spcAft>
                <a:spcPts val="600"/>
              </a:spcAft>
            </a:pP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Педагогічним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працівникам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та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помічникам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вихователів</a:t>
            </a:r>
            <a:r>
              <a:rPr lang="ru-RU" sz="3200" b="1" dirty="0">
                <a:latin typeface="Arial Black" panose="020B0A04020102020204" pitchFamily="34" charset="0"/>
              </a:rPr>
              <a:t> у закладах </a:t>
            </a:r>
            <a:r>
              <a:rPr lang="ru-RU" sz="3200" b="1" dirty="0" err="1">
                <a:latin typeface="Arial Black" panose="020B0A04020102020204" pitchFamily="34" charset="0"/>
              </a:rPr>
              <a:t>дошкільної</a:t>
            </a:r>
            <a:r>
              <a:rPr lang="ru-RU" sz="3200" b="1" dirty="0"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latin typeface="Arial Black" panose="020B0A04020102020204" pitchFamily="34" charset="0"/>
              </a:rPr>
              <a:t>загальної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середньої</a:t>
            </a:r>
            <a:r>
              <a:rPr lang="ru-RU" sz="3200" b="1" dirty="0"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latin typeface="Arial Black" panose="020B0A04020102020204" pitchFamily="34" charset="0"/>
              </a:rPr>
              <a:t>позашкільної</a:t>
            </a:r>
            <a:r>
              <a:rPr lang="ru-RU" sz="3200" b="1" dirty="0"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latin typeface="Arial Black" panose="020B0A04020102020204" pitchFamily="34" charset="0"/>
              </a:rPr>
              <a:t>професійної</a:t>
            </a:r>
            <a:r>
              <a:rPr lang="ru-RU" sz="3200" b="1" dirty="0">
                <a:latin typeface="Arial Black" panose="020B0A04020102020204" pitchFamily="34" charset="0"/>
              </a:rPr>
              <a:t> (</a:t>
            </a:r>
            <a:r>
              <a:rPr lang="ru-RU" sz="3200" b="1" dirty="0" err="1">
                <a:latin typeface="Arial Black" panose="020B0A04020102020204" pitchFamily="34" charset="0"/>
              </a:rPr>
              <a:t>професійно-технічної</a:t>
            </a:r>
            <a:r>
              <a:rPr lang="ru-RU" sz="3200" b="1" dirty="0">
                <a:latin typeface="Arial Black" panose="020B0A04020102020204" pitchFamily="34" charset="0"/>
              </a:rPr>
              <a:t>), </a:t>
            </a:r>
            <a:r>
              <a:rPr lang="ru-RU" sz="3200" b="1" dirty="0" err="1">
                <a:latin typeface="Arial Black" panose="020B0A04020102020204" pitchFamily="34" charset="0"/>
              </a:rPr>
              <a:t>фахової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передвищої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освіти</a:t>
            </a:r>
            <a:r>
              <a:rPr lang="ru-RU" sz="3200" b="1" dirty="0">
                <a:latin typeface="Arial Black" panose="020B0A04020102020204" pitchFamily="34" charset="0"/>
              </a:rPr>
              <a:t> за роботу в </a:t>
            </a:r>
            <a:r>
              <a:rPr lang="ru-RU" sz="3200" b="1" dirty="0" err="1">
                <a:latin typeface="Arial Black" panose="020B0A04020102020204" pitchFamily="34" charset="0"/>
              </a:rPr>
              <a:t>інклюзивних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класах</a:t>
            </a:r>
            <a:r>
              <a:rPr lang="ru-RU" sz="3200" b="1" dirty="0">
                <a:latin typeface="Arial Black" panose="020B0A04020102020204" pitchFamily="34" charset="0"/>
              </a:rPr>
              <a:t> (</a:t>
            </a:r>
            <a:r>
              <a:rPr lang="ru-RU" sz="3200" b="1" dirty="0" err="1">
                <a:latin typeface="Arial Black" panose="020B0A04020102020204" pitchFamily="34" charset="0"/>
              </a:rPr>
              <a:t>групах</a:t>
            </a:r>
            <a:r>
              <a:rPr lang="ru-RU" sz="3200" b="1" dirty="0">
                <a:latin typeface="Arial Black" panose="020B0A04020102020204" pitchFamily="34" charset="0"/>
              </a:rPr>
              <a:t>) –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20%</a:t>
            </a:r>
          </a:p>
          <a:p>
            <a:pPr>
              <a:spcAft>
                <a:spcPts val="600"/>
              </a:spcAft>
            </a:pPr>
            <a:r>
              <a:rPr lang="ru-RU" sz="3200" dirty="0" err="1">
                <a:latin typeface="Arial Black" panose="020B0A04020102020204" pitchFamily="34" charset="0"/>
              </a:rPr>
              <a:t>Вчителям</a:t>
            </a:r>
            <a:r>
              <a:rPr lang="ru-RU" sz="3200" dirty="0"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</a:rPr>
              <a:t>викладачам</a:t>
            </a:r>
            <a:r>
              <a:rPr lang="ru-RU" sz="3200" dirty="0"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atin typeface="Arial Black" panose="020B0A04020102020204" pitchFamily="34" charset="0"/>
              </a:rPr>
              <a:t>іншим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педагогічним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працівникам</a:t>
            </a:r>
            <a:r>
              <a:rPr lang="ru-RU" sz="3200" dirty="0">
                <a:latin typeface="Arial Black" panose="020B0A04020102020204" pitchFamily="34" charset="0"/>
              </a:rPr>
              <a:t> у закладах </a:t>
            </a:r>
            <a:r>
              <a:rPr lang="ru-RU" sz="3200" dirty="0" err="1">
                <a:latin typeface="Arial Black" panose="020B0A04020102020204" pitchFamily="34" charset="0"/>
              </a:rPr>
              <a:t>загальної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середньої</a:t>
            </a:r>
            <a:r>
              <a:rPr lang="ru-RU" sz="3200" dirty="0"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</a:rPr>
              <a:t>професійної</a:t>
            </a:r>
            <a:r>
              <a:rPr lang="ru-RU" sz="3200" dirty="0">
                <a:latin typeface="Arial Black" panose="020B0A04020102020204" pitchFamily="34" charset="0"/>
              </a:rPr>
              <a:t> (</a:t>
            </a:r>
            <a:r>
              <a:rPr lang="ru-RU" sz="3200" dirty="0" err="1">
                <a:latin typeface="Arial Black" panose="020B0A04020102020204" pitchFamily="34" charset="0"/>
              </a:rPr>
              <a:t>професійно-технічної</a:t>
            </a:r>
            <a:r>
              <a:rPr lang="ru-RU" sz="3200" dirty="0">
                <a:latin typeface="Arial Black" panose="020B0A04020102020204" pitchFamily="34" charset="0"/>
              </a:rPr>
              <a:t>) та </a:t>
            </a:r>
            <a:r>
              <a:rPr lang="ru-RU" sz="3200" dirty="0" err="1">
                <a:latin typeface="Arial Black" panose="020B0A04020102020204" pitchFamily="34" charset="0"/>
              </a:rPr>
              <a:t>фахової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передвищої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освіти</a:t>
            </a:r>
            <a:r>
              <a:rPr lang="ru-RU" sz="3200" dirty="0">
                <a:latin typeface="Arial Black" panose="020B0A04020102020204" pitchFamily="34" charset="0"/>
              </a:rPr>
              <a:t> за </a:t>
            </a:r>
            <a:r>
              <a:rPr lang="ru-RU" sz="3200" dirty="0" err="1">
                <a:latin typeface="Arial Black" panose="020B0A04020102020204" pitchFamily="34" charset="0"/>
              </a:rPr>
              <a:t>завідування</a:t>
            </a:r>
            <a:r>
              <a:rPr lang="ru-RU" sz="3200" dirty="0">
                <a:latin typeface="Arial Black" panose="020B0A04020102020204" pitchFamily="34" charset="0"/>
              </a:rPr>
              <a:t> …, </a:t>
            </a:r>
            <a:r>
              <a:rPr lang="ru-RU" sz="3200" dirty="0" err="1">
                <a:latin typeface="Arial Black" panose="020B0A04020102020204" pitchFamily="34" charset="0"/>
              </a:rPr>
              <a:t>ресурсними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кімнатами</a:t>
            </a:r>
            <a:r>
              <a:rPr lang="ru-RU" sz="3200" dirty="0">
                <a:latin typeface="Arial Black" panose="020B0A04020102020204" pitchFamily="34" charset="0"/>
              </a:rPr>
              <a:t>, …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Доплата встановлюється у закладах освіти, в яких організоване інклюзивне навчання осіб з ООП та за наявності такої окремої кімнати у закладі освіти) </a:t>
            </a:r>
            <a:r>
              <a:rPr lang="uk-UA" sz="3200" dirty="0">
                <a:latin typeface="Arial Black" panose="020B0A04020102020204" pitchFamily="34" charset="0"/>
              </a:rPr>
              <a:t>– 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10-15%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Кабінету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Міністрів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грудня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2021 р. № 1391 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посадових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окладів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(ставок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заробітної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плати) та доплат за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педагогічної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державних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комунальних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закладах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установах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Розміри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доплат за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педагогічної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працівникам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державних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комунальних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закладах та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установах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»))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1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105273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DE3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 годин корекційно-розвиткових занять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9619" y="1844824"/>
            <a:ext cx="8964488" cy="2880320"/>
          </a:xfrm>
        </p:spPr>
        <p:txBody>
          <a:bodyPr>
            <a:noAutofit/>
          </a:bodyPr>
          <a:lstStyle/>
          <a:p>
            <a:pPr marL="6400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dirty="0"/>
              <a:t>Залежно від віку дитини, ступеня складності порушень та з урахуванням її індивідуальних особливостей навчально-пізнавальної діяльності передбачається від 2 до 8 психолого-педагогічних та </a:t>
            </a:r>
            <a:r>
              <a:rPr lang="uk-UA" sz="2400" dirty="0" err="1"/>
              <a:t>корекційно-розвиткових</a:t>
            </a:r>
            <a:r>
              <a:rPr lang="uk-UA" sz="2400" dirty="0"/>
              <a:t> занять на тиждень відповідно до рекомендованого рівня підтримки, зазначеного у висновку інклюзивно-ресурсного центру про комплексну психолого-педагогічну оцінку розвитку дитини.</a:t>
            </a:r>
            <a:endParaRPr lang="uk-UA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6161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Завдання</a:t>
            </a:r>
            <a:r>
              <a:rPr lang="ru-RU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600" b="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команди</a:t>
            </a:r>
            <a:r>
              <a:rPr lang="ru-RU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600" b="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супроводу</a:t>
            </a:r>
            <a:r>
              <a:rPr lang="ru-RU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:</a:t>
            </a:r>
            <a:endParaRPr lang="uk-UA" sz="36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8064896" cy="4759624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розробка</a:t>
            </a:r>
            <a:r>
              <a:rPr lang="uk-UA" sz="2400" b="1" dirty="0"/>
              <a:t> індивідуальної програми розвитку для кожної дитини з ООП,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моніторинг</a:t>
            </a:r>
            <a:r>
              <a:rPr lang="uk-UA" sz="2400" b="1" dirty="0"/>
              <a:t> її виконання з метою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коригування </a:t>
            </a:r>
            <a:r>
              <a:rPr lang="uk-UA" sz="2400" b="1" dirty="0"/>
              <a:t>та визначення динаміки розвитку дитини;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визначення</a:t>
            </a:r>
            <a:r>
              <a:rPr lang="uk-UA" sz="2400" b="1" dirty="0"/>
              <a:t> напрямів психолого-педагогічних та корекційно-розвиткових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послуг</a:t>
            </a:r>
            <a:r>
              <a:rPr lang="uk-UA" sz="2400" b="1" dirty="0"/>
              <a:t>, що можуть бути надані в межах закладу освіти на підставі висновку </a:t>
            </a:r>
            <a:r>
              <a:rPr lang="uk-UA" sz="2400" b="1" dirty="0" err="1"/>
              <a:t>інклюзивно</a:t>
            </a:r>
            <a:r>
              <a:rPr lang="uk-UA" sz="2400" b="1" dirty="0"/>
              <a:t>-ресурсного центру та надання цих послуг;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400" b="1" dirty="0"/>
              <a:t>надання методичної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підтримки</a:t>
            </a:r>
            <a:r>
              <a:rPr lang="uk-UA" sz="2400" b="1" dirty="0"/>
              <a:t> педагогічним працівникам закладу освіти з організації інклюзивного навчання;</a:t>
            </a:r>
          </a:p>
        </p:txBody>
      </p:sp>
    </p:spTree>
    <p:extLst>
      <p:ext uri="{BB962C8B-B14F-4D97-AF65-F5344CB8AC3E}">
        <p14:creationId xmlns:p14="http://schemas.microsoft.com/office/powerpoint/2010/main" val="2634750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Принципи діяльності Команди супроводу: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8352928" cy="4608512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повага</a:t>
            </a:r>
            <a:r>
              <a:rPr lang="uk-UA" b="1" dirty="0"/>
              <a:t> до особистості та опора на позитивні якості дитини з особливими освітніми потребами;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всебічне </a:t>
            </a: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вивчення</a:t>
            </a:r>
            <a:r>
              <a:rPr lang="uk-UA" b="1" dirty="0"/>
              <a:t> особистості дитини, </a:t>
            </a: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організація</a:t>
            </a:r>
            <a:r>
              <a:rPr lang="uk-UA" b="1" dirty="0"/>
              <a:t> ефективної </a:t>
            </a: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допомоги</a:t>
            </a:r>
            <a:r>
              <a:rPr lang="uk-UA" b="1" dirty="0"/>
              <a:t> і психолого-</a:t>
            </a:r>
            <a:r>
              <a:rPr lang="uk-UA" b="1" dirty="0" err="1"/>
              <a:t>педагогічої</a:t>
            </a:r>
            <a:r>
              <a:rPr lang="uk-UA" b="1" dirty="0"/>
              <a:t> підтримки, </a:t>
            </a: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відстеження динаміки </a:t>
            </a:r>
            <a:r>
              <a:rPr lang="uk-UA" b="1" dirty="0"/>
              <a:t>її розвитку з метою успішного навчання і подальшої соціальної адаптації;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командний підхід </a:t>
            </a:r>
            <a:r>
              <a:rPr lang="uk-UA" b="1" dirty="0"/>
              <a:t>- усі члени команди супроводу беруть участь у оцінці можливостей і потреб дитини та приймають колективне рішення про цілі, завдання, зміст навчання, застосування </a:t>
            </a:r>
            <a:r>
              <a:rPr lang="uk-UA" b="1" dirty="0" err="1"/>
              <a:t>адаптацій</a:t>
            </a:r>
            <a:r>
              <a:rPr lang="uk-UA" b="1" dirty="0"/>
              <a:t>, модифікацій навчального матеріалу та додаткових засобів підтримки;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активна </a:t>
            </a: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співпраця з батьками </a:t>
            </a:r>
            <a:r>
              <a:rPr lang="uk-UA" b="1" dirty="0"/>
              <a:t>дитини з ООП, залучення їх до участі в супроводі дитини в освітньому процесі та розробці ІПР;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конфіденційність</a:t>
            </a:r>
            <a:r>
              <a:rPr lang="uk-UA" b="1" dirty="0"/>
              <a:t> та дотримання етичних принципів учасниками Команди супроводу.</a:t>
            </a:r>
          </a:p>
        </p:txBody>
      </p:sp>
    </p:spTree>
    <p:extLst>
      <p:ext uri="{BB962C8B-B14F-4D97-AF65-F5344CB8AC3E}">
        <p14:creationId xmlns:p14="http://schemas.microsoft.com/office/powerpoint/2010/main" val="2634750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uk-UA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Організація роботи Команди супроводу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496944" cy="583264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446088" algn="l"/>
              </a:tabLst>
            </a:pPr>
            <a:r>
              <a:rPr lang="ru-RU" sz="2400" b="1" dirty="0"/>
              <a:t>1.</a:t>
            </a:r>
            <a:r>
              <a:rPr lang="uk-UA" sz="2400" b="1" dirty="0"/>
              <a:t>	Загальне керівництво Командою супроводу покладається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 заступника з НВР</a:t>
            </a:r>
            <a:r>
              <a:rPr lang="uk-UA" sz="2400" b="1" dirty="0"/>
              <a:t>, який несе відповідальність за виконання покладених на Команду завдань та розподіл обов’язків між його учасниками.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46088" algn="l"/>
              </a:tabLst>
            </a:pPr>
            <a:r>
              <a:rPr lang="uk-UA" sz="2400" b="1" dirty="0"/>
              <a:t>2.	Команда супроводу діє на основі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річного плану</a:t>
            </a:r>
            <a:r>
              <a:rPr lang="uk-UA" sz="2400" b="1" dirty="0"/>
              <a:t> роботи, затвердженого заступником з НВР і погодженого з директором закладу освіти.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46088" algn="l"/>
              </a:tabLst>
            </a:pPr>
            <a:r>
              <a:rPr lang="uk-UA" sz="2400" b="1" dirty="0"/>
              <a:t>3. Робота Команди супроводу здійснюється в межах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основного робочого часу </a:t>
            </a:r>
            <a:r>
              <a:rPr lang="uk-UA" sz="2400" b="1" dirty="0"/>
              <a:t>працівників.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46088" algn="l"/>
              </a:tabLst>
            </a:pPr>
            <a:r>
              <a:rPr lang="uk-UA" sz="2400" b="1" dirty="0"/>
              <a:t>4. Однією з організаційних форм діяльності Команди супроводу є засідання її учасників, яке проводиться щоквартально відповідно до затвердженого плану. За потреби скликаються позачергові засідання.</a:t>
            </a:r>
          </a:p>
        </p:txBody>
      </p:sp>
    </p:spTree>
    <p:extLst>
      <p:ext uri="{BB962C8B-B14F-4D97-AF65-F5344CB8AC3E}">
        <p14:creationId xmlns:p14="http://schemas.microsoft.com/office/powerpoint/2010/main" val="2634750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-315416"/>
            <a:ext cx="144016" cy="144016"/>
          </a:xfrm>
        </p:spPr>
        <p:txBody>
          <a:bodyPr>
            <a:normAutofit fontScale="90000"/>
          </a:bodyPr>
          <a:lstStyle/>
          <a:p>
            <a:pPr algn="ctr"/>
            <a:endParaRPr lang="uk-UA" sz="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8064896" cy="61926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446088" algn="l"/>
              </a:tabLst>
            </a:pPr>
            <a:r>
              <a:rPr lang="uk-UA" sz="2400" b="1" dirty="0"/>
              <a:t>5.	На засіданнях Команди супроводу обговорюються особливості розвитку та навчально-пізнавальної діяльності дитини з ООП з метою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визначення ступеня </a:t>
            </a:r>
            <a:r>
              <a:rPr lang="uk-UA" sz="2400" b="1" dirty="0"/>
              <a:t>психолого-педагогічної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підтримки</a:t>
            </a:r>
            <a:r>
              <a:rPr lang="uk-UA" sz="2400" b="1" dirty="0"/>
              <a:t>, складання (коригування)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ІПР</a:t>
            </a:r>
            <a:r>
              <a:rPr lang="uk-UA" sz="2400" b="1" dirty="0"/>
              <a:t>, визначення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прогресу</a:t>
            </a:r>
            <a:r>
              <a:rPr lang="uk-UA" sz="2400" b="1" dirty="0"/>
              <a:t> розвитку дитини.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6. Головою</a:t>
            </a:r>
            <a:r>
              <a:rPr lang="uk-UA" sz="2400" b="1" dirty="0"/>
              <a:t> засідання Команди супроводу є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керівник закладу </a:t>
            </a:r>
            <a:r>
              <a:rPr lang="uk-UA" sz="2400" b="1" dirty="0"/>
              <a:t>освіти або уповноважена ним особа із складу постійних учасників.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46088" algn="l"/>
              </a:tabLst>
            </a:pPr>
            <a:r>
              <a:rPr lang="ru-RU" sz="2400" b="1" dirty="0"/>
              <a:t>7.	</a:t>
            </a:r>
            <a:r>
              <a:rPr lang="uk-UA" sz="2400" b="1" dirty="0"/>
              <a:t>Рішення засідання Команди супроводу приймаються за результатами колегіального обговорення інформації кожного її учасника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відкритим голосуванням </a:t>
            </a:r>
            <a:r>
              <a:rPr lang="uk-UA" sz="2400" b="1" dirty="0"/>
              <a:t>(за умови присутності на засіданні не менше 2/3 від загального складу).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634750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-45720"/>
            <a:ext cx="216024" cy="45719"/>
          </a:xfrm>
        </p:spPr>
        <p:txBody>
          <a:bodyPr>
            <a:normAutofit fontScale="90000"/>
          </a:bodyPr>
          <a:lstStyle/>
          <a:p>
            <a:pPr algn="ctr"/>
            <a:endParaRPr lang="uk-UA" sz="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280920" cy="54726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361950" algn="l"/>
              </a:tabLst>
            </a:pPr>
            <a:r>
              <a:rPr lang="uk-UA" sz="2400" b="1" dirty="0"/>
              <a:t>8.	Рішення засідання Команди супроводу оформляються у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протоколі</a:t>
            </a:r>
            <a:r>
              <a:rPr lang="uk-UA" sz="2400" b="1" dirty="0"/>
              <a:t> засідання, який веде відповідальний секретар і підписується головою, відповідальним секретарем та всіма учасниками засідання.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361950" algn="l"/>
              </a:tabLst>
            </a:pPr>
            <a:r>
              <a:rPr lang="uk-UA" sz="2400" b="1" dirty="0"/>
              <a:t>9.	Відповідальний </a:t>
            </a:r>
            <a:r>
              <a:rPr lang="uk-UA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секретар</a:t>
            </a:r>
            <a:r>
              <a:rPr lang="uk-UA" sz="2400" b="1" dirty="0"/>
              <a:t> призначається із числа складу постійних учасників Команди супроводу.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b="1" dirty="0"/>
              <a:t>10. Команда </a:t>
            </a:r>
            <a:r>
              <a:rPr lang="ru-RU" sz="2400" b="1" dirty="0" err="1"/>
              <a:t>супроводу</a:t>
            </a:r>
            <a:r>
              <a:rPr lang="ru-RU" sz="2400" b="1" dirty="0"/>
              <a:t> </a:t>
            </a:r>
            <a:r>
              <a:rPr lang="ru-RU" sz="2400" b="1" dirty="0" err="1"/>
              <a:t>веде</a:t>
            </a:r>
            <a:r>
              <a:rPr lang="ru-RU" sz="2400" b="1" dirty="0"/>
              <a:t> </a:t>
            </a:r>
            <a:r>
              <a:rPr lang="ru-RU" sz="2400" b="1" dirty="0" err="1"/>
              <a:t>наступну</a:t>
            </a:r>
            <a:r>
              <a:rPr lang="ru-RU" sz="2400" b="1" dirty="0"/>
              <a:t> </a:t>
            </a:r>
            <a:r>
              <a:rPr lang="ru-RU" sz="2400" b="1" dirty="0" err="1"/>
              <a:t>документацію</a:t>
            </a:r>
            <a:r>
              <a:rPr lang="ru-RU" sz="2400" b="1" dirty="0"/>
              <a:t>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900" i="1" dirty="0"/>
              <a:t>               </a:t>
            </a:r>
            <a:r>
              <a:rPr lang="ru-RU" sz="1900" i="1" dirty="0" err="1"/>
              <a:t>Річний</a:t>
            </a:r>
            <a:r>
              <a:rPr lang="ru-RU" sz="1900" i="1" dirty="0"/>
              <a:t> план </a:t>
            </a:r>
            <a:r>
              <a:rPr lang="ru-RU" sz="1900" i="1" dirty="0" err="1"/>
              <a:t>роботи</a:t>
            </a:r>
            <a:r>
              <a:rPr lang="ru-RU" sz="1900" i="1" dirty="0"/>
              <a:t> </a:t>
            </a:r>
            <a:r>
              <a:rPr lang="ru-RU" sz="1900" i="1" dirty="0" err="1"/>
              <a:t>Команди</a:t>
            </a:r>
            <a:r>
              <a:rPr lang="ru-RU" sz="1900" i="1" dirty="0"/>
              <a:t> </a:t>
            </a:r>
            <a:r>
              <a:rPr lang="ru-RU" sz="1900" i="1" dirty="0" err="1"/>
              <a:t>супроводу</a:t>
            </a:r>
            <a:r>
              <a:rPr lang="ru-RU" sz="1900" i="1" dirty="0"/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900" i="1" dirty="0"/>
              <a:t>               </a:t>
            </a:r>
            <a:r>
              <a:rPr lang="ru-RU" sz="1900" i="1" dirty="0" err="1"/>
              <a:t>Протоколи</a:t>
            </a:r>
            <a:r>
              <a:rPr lang="ru-RU" sz="1900" i="1" dirty="0"/>
              <a:t> </a:t>
            </a:r>
            <a:r>
              <a:rPr lang="ru-RU" sz="1900" i="1" dirty="0" err="1"/>
              <a:t>засідань</a:t>
            </a:r>
            <a:r>
              <a:rPr lang="ru-RU" sz="1900" i="1" dirty="0"/>
              <a:t> </a:t>
            </a:r>
            <a:r>
              <a:rPr lang="ru-RU" sz="1900" i="1" dirty="0" err="1"/>
              <a:t>Команди</a:t>
            </a:r>
            <a:r>
              <a:rPr lang="ru-RU" sz="1900" i="1" dirty="0"/>
              <a:t> </a:t>
            </a:r>
            <a:r>
              <a:rPr lang="ru-RU" sz="1900" i="1" dirty="0" err="1"/>
              <a:t>супроводу</a:t>
            </a:r>
            <a:r>
              <a:rPr lang="ru-RU" sz="1900" i="1" dirty="0"/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900" i="1" dirty="0"/>
              <a:t>               Психолого-</a:t>
            </a:r>
            <a:r>
              <a:rPr lang="ru-RU" sz="1900" i="1" dirty="0" err="1"/>
              <a:t>педагогічна</a:t>
            </a:r>
            <a:r>
              <a:rPr lang="ru-RU" sz="1900" i="1" dirty="0"/>
              <a:t> характеристика</a:t>
            </a:r>
            <a:endParaRPr lang="uk-UA" sz="1900" i="1" dirty="0"/>
          </a:p>
        </p:txBody>
      </p:sp>
    </p:spTree>
    <p:extLst>
      <p:ext uri="{BB962C8B-B14F-4D97-AF65-F5344CB8AC3E}">
        <p14:creationId xmlns:p14="http://schemas.microsoft.com/office/powerpoint/2010/main" val="187410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832" y="2204864"/>
            <a:ext cx="866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</a:rPr>
              <a:t>Освітній (інклюзивний) процес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</a:rPr>
              <a:t>у закладі освіти для дітей З ООП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</a:rPr>
              <a:t>організовується з урахуванням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</a:rPr>
              <a:t>рівнів підтримки</a:t>
            </a:r>
            <a:r>
              <a:rPr lang="uk-UA" sz="2400" b="1" dirty="0">
                <a:latin typeface="+mj-lt"/>
              </a:rPr>
              <a:t> та висновку ІРЦ</a:t>
            </a:r>
            <a:endParaRPr lang="uk-UA" sz="2400" b="1" i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uk-UA" sz="3000" kern="0" dirty="0">
              <a:solidFill>
                <a:srgbClr val="00B0F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871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-45720"/>
            <a:ext cx="216024" cy="45719"/>
          </a:xfrm>
        </p:spPr>
        <p:txBody>
          <a:bodyPr>
            <a:normAutofit fontScale="90000"/>
          </a:bodyPr>
          <a:lstStyle/>
          <a:p>
            <a:pPr algn="ctr"/>
            <a:endParaRPr lang="uk-UA" sz="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280920" cy="936104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tabLst>
                <a:tab pos="361950" algn="l"/>
              </a:tabLst>
            </a:pPr>
            <a:r>
              <a:rPr lang="uk-UA" sz="2800" dirty="0"/>
              <a:t>Річний план роботи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361950" algn="l"/>
              </a:tabLst>
            </a:pPr>
            <a:endParaRPr lang="uk-UA" sz="19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16380"/>
              </p:ext>
            </p:extLst>
          </p:nvPr>
        </p:nvGraphicFramePr>
        <p:xfrm>
          <a:off x="539552" y="1628800"/>
          <a:ext cx="8208912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57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Зміст роботи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Термін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Примітка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Засідання №1</a:t>
                      </a:r>
                    </a:p>
                    <a:p>
                      <a:r>
                        <a:rPr lang="uk-UA" dirty="0"/>
                        <a:t>- знайомство учасників КППС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/>
                        <a:t>обрання секретаря КППС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/>
                        <a:t>опрацювання джерел інформації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/>
                        <a:t>залучення</a:t>
                      </a:r>
                      <a:r>
                        <a:rPr lang="uk-UA" baseline="0" dirty="0"/>
                        <a:t> фахівців ІРЦ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/>
                        <a:t>придбання корекційних засобів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uk-UA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uk-UA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Вересень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Засідання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Вересень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387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-45720"/>
            <a:ext cx="216024" cy="45719"/>
          </a:xfrm>
        </p:spPr>
        <p:txBody>
          <a:bodyPr>
            <a:normAutofit fontScale="90000"/>
          </a:bodyPr>
          <a:lstStyle/>
          <a:p>
            <a:pPr algn="ctr"/>
            <a:endParaRPr lang="uk-UA" sz="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8280920" cy="547260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uk-UA" sz="5100" dirty="0"/>
              <a:t>Протокол засідання КППС №__    </a:t>
            </a:r>
          </a:p>
          <a:p>
            <a:pPr algn="ctr"/>
            <a:r>
              <a:rPr lang="uk-UA" sz="5100" dirty="0"/>
              <a:t> від _____</a:t>
            </a:r>
          </a:p>
          <a:p>
            <a:r>
              <a:rPr lang="uk-UA" sz="3600" dirty="0"/>
              <a:t>Присутні _________________- </a:t>
            </a:r>
          </a:p>
          <a:p>
            <a:r>
              <a:rPr lang="uk-UA" sz="3600" dirty="0" err="1"/>
              <a:t>Відсутні_____</a:t>
            </a:r>
            <a:r>
              <a:rPr lang="uk-UA" sz="3600" dirty="0"/>
              <a:t>_________</a:t>
            </a:r>
          </a:p>
          <a:p>
            <a:r>
              <a:rPr lang="uk-UA" sz="3600" dirty="0"/>
              <a:t>                                  Порядок денний</a:t>
            </a:r>
          </a:p>
          <a:p>
            <a:r>
              <a:rPr lang="uk-UA" sz="3600" dirty="0"/>
              <a:t>- знайомство учасників КППС</a:t>
            </a:r>
          </a:p>
          <a:p>
            <a:r>
              <a:rPr lang="uk-UA" sz="3600" dirty="0"/>
              <a:t>- обрання секретаря КППС</a:t>
            </a:r>
          </a:p>
          <a:p>
            <a:r>
              <a:rPr lang="uk-UA" sz="3600" dirty="0"/>
              <a:t>- опрацювання джерел інформації</a:t>
            </a:r>
          </a:p>
          <a:p>
            <a:r>
              <a:rPr lang="uk-UA" sz="3600" dirty="0"/>
              <a:t>- залучення фахівців ІРЦ</a:t>
            </a:r>
          </a:p>
          <a:p>
            <a:r>
              <a:rPr lang="uk-UA" sz="3600" dirty="0"/>
              <a:t>- придбання </a:t>
            </a:r>
            <a:r>
              <a:rPr lang="uk-UA" sz="3600" dirty="0" err="1"/>
              <a:t>корекційних</a:t>
            </a:r>
            <a:r>
              <a:rPr lang="uk-UA" sz="3600" dirty="0"/>
              <a:t> засобів</a:t>
            </a:r>
          </a:p>
          <a:p>
            <a:endParaRPr lang="uk-UA" sz="3600" dirty="0"/>
          </a:p>
          <a:p>
            <a:r>
              <a:rPr lang="uk-UA" sz="3600" dirty="0"/>
              <a:t>1. </a:t>
            </a:r>
            <a:r>
              <a:rPr lang="uk-UA" sz="3600" dirty="0" err="1"/>
              <a:t>Слухали____</a:t>
            </a:r>
            <a:r>
              <a:rPr lang="uk-UA" sz="3600" dirty="0"/>
              <a:t>________</a:t>
            </a:r>
          </a:p>
          <a:p>
            <a:r>
              <a:rPr lang="uk-UA" sz="3600" dirty="0" err="1"/>
              <a:t>Виступили__</a:t>
            </a:r>
            <a:r>
              <a:rPr lang="uk-UA" sz="3600" dirty="0"/>
              <a:t>__________</a:t>
            </a:r>
          </a:p>
          <a:p>
            <a:r>
              <a:rPr lang="uk-UA" sz="3600" dirty="0" err="1"/>
              <a:t>Вирішили__________</a:t>
            </a:r>
            <a:r>
              <a:rPr lang="uk-UA" sz="3600" dirty="0"/>
              <a:t>_________</a:t>
            </a:r>
          </a:p>
          <a:p>
            <a:r>
              <a:rPr lang="uk-UA" sz="3600" dirty="0"/>
              <a:t>2. </a:t>
            </a:r>
            <a:r>
              <a:rPr lang="uk-UA" sz="3600" dirty="0" err="1"/>
              <a:t>Слухали________</a:t>
            </a:r>
            <a:r>
              <a:rPr lang="uk-UA" sz="3600" dirty="0"/>
              <a:t>________</a:t>
            </a:r>
          </a:p>
          <a:p>
            <a:r>
              <a:rPr lang="uk-UA" sz="3600" dirty="0" err="1"/>
              <a:t>Виступили_______</a:t>
            </a:r>
            <a:r>
              <a:rPr lang="uk-UA" sz="3600" dirty="0"/>
              <a:t>__________</a:t>
            </a:r>
          </a:p>
          <a:p>
            <a:r>
              <a:rPr lang="uk-UA" sz="3600" dirty="0" err="1"/>
              <a:t>Вирішили__</a:t>
            </a:r>
            <a:r>
              <a:rPr lang="uk-UA" sz="3600" dirty="0"/>
              <a:t>_________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47225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-45720"/>
            <a:ext cx="216024" cy="45719"/>
          </a:xfrm>
        </p:spPr>
        <p:txBody>
          <a:bodyPr>
            <a:normAutofit fontScale="90000"/>
          </a:bodyPr>
          <a:lstStyle/>
          <a:p>
            <a:pPr algn="ctr"/>
            <a:endParaRPr lang="uk-UA" sz="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280920" cy="547260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/>
              <a:t>Звіт про результати виконання ІПР У 20__-20__н.р.</a:t>
            </a:r>
          </a:p>
          <a:p>
            <a:pPr algn="ctr"/>
            <a:endParaRPr lang="uk-UA" sz="2400" dirty="0"/>
          </a:p>
          <a:p>
            <a:r>
              <a:rPr lang="uk-UA" sz="2400" dirty="0"/>
              <a:t>________________________ перебуває на навчанні у ____. Відповідно до висновку про КППО у дитини виявлено ООП. Відповідно до наказу №   від     в групі організовано інклюзивне навчання. В межах психолого-педагогічного супроводу дитині надаються </a:t>
            </a:r>
            <a:r>
              <a:rPr lang="uk-UA" sz="2400" dirty="0" err="1"/>
              <a:t>корекційно</a:t>
            </a:r>
            <a:r>
              <a:rPr lang="uk-UA" sz="2400" dirty="0"/>
              <a:t> – розвиткові послуги практичним </a:t>
            </a:r>
            <a:r>
              <a:rPr lang="uk-UA" sz="2400" dirty="0" err="1"/>
              <a:t>психологом</a:t>
            </a:r>
            <a:r>
              <a:rPr lang="uk-UA" sz="2400" dirty="0"/>
              <a:t>___________, </a:t>
            </a:r>
            <a:r>
              <a:rPr lang="uk-UA" sz="2400" dirty="0" err="1"/>
              <a:t>вчителем-логопед</a:t>
            </a:r>
            <a:r>
              <a:rPr lang="uk-UA" sz="2400" dirty="0"/>
              <a:t>ом_________ та вчителем-дефектологом_____ За результатами моніторингу досягнень учасниками КППС виявлено, що  ________</a:t>
            </a:r>
          </a:p>
        </p:txBody>
      </p:sp>
    </p:spTree>
    <p:extLst>
      <p:ext uri="{BB962C8B-B14F-4D97-AF65-F5344CB8AC3E}">
        <p14:creationId xmlns:p14="http://schemas.microsoft.com/office/powerpoint/2010/main" val="3469844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1" y="1323256"/>
            <a:ext cx="9156171" cy="5150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776864" cy="990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uk-UA" dirty="0"/>
              <a:t>Циклограма роботи КППС</a:t>
            </a:r>
          </a:p>
        </p:txBody>
      </p:sp>
    </p:spTree>
    <p:extLst>
      <p:ext uri="{BB962C8B-B14F-4D97-AF65-F5344CB8AC3E}">
        <p14:creationId xmlns:p14="http://schemas.microsoft.com/office/powerpoint/2010/main" val="824033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36496" y="0"/>
            <a:ext cx="504056" cy="260648"/>
          </a:xfrm>
        </p:spPr>
        <p:txBody>
          <a:bodyPr>
            <a:normAutofit/>
          </a:bodyPr>
          <a:lstStyle/>
          <a:p>
            <a:pPr algn="ctr"/>
            <a:endParaRPr lang="uk-UA" sz="800" b="1" dirty="0">
              <a:solidFill>
                <a:srgbClr val="FDE34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2" cy="5256584"/>
          </a:xfrm>
        </p:spPr>
        <p:txBody>
          <a:bodyPr>
            <a:noAutofit/>
          </a:bodyPr>
          <a:lstStyle/>
          <a:p>
            <a:pPr marL="64008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800" b="1" dirty="0">
                <a:latin typeface="Arial Black" pitchFamily="34" charset="0"/>
              </a:rPr>
              <a:t>При складанні Індивідуальної програми розвитку </a:t>
            </a:r>
            <a:r>
              <a:rPr lang="uk-UA" sz="2800" b="1" dirty="0"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плануються </a:t>
            </a:r>
            <a:r>
              <a:rPr lang="uk-UA" sz="2800" b="1" dirty="0"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адаптації та модифікації </a:t>
            </a:r>
            <a:r>
              <a:rPr lang="uk-UA" sz="2800" b="1" dirty="0"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урахуванням конкретних потреб дитини.</a:t>
            </a:r>
          </a:p>
        </p:txBody>
      </p:sp>
    </p:spTree>
    <p:extLst>
      <p:ext uri="{BB962C8B-B14F-4D97-AF65-F5344CB8AC3E}">
        <p14:creationId xmlns:p14="http://schemas.microsoft.com/office/powerpoint/2010/main" val="55646887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36496" y="0"/>
            <a:ext cx="504056" cy="260648"/>
          </a:xfrm>
        </p:spPr>
        <p:txBody>
          <a:bodyPr>
            <a:normAutofit/>
          </a:bodyPr>
          <a:lstStyle/>
          <a:p>
            <a:pPr algn="ctr"/>
            <a:endParaRPr lang="uk-UA" sz="800" b="1" dirty="0">
              <a:solidFill>
                <a:srgbClr val="FDE34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5256584"/>
          </a:xfrm>
        </p:spPr>
        <p:txBody>
          <a:bodyPr>
            <a:noAutofit/>
          </a:bodyPr>
          <a:lstStyle/>
          <a:p>
            <a:pPr marL="64008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FFFF00"/>
                </a:solidFill>
                <a:latin typeface="Arial Black" pitchFamily="34" charset="0"/>
              </a:rPr>
              <a:t>Адаптації</a:t>
            </a:r>
            <a:r>
              <a:rPr lang="uk-UA" sz="2400" b="1" dirty="0">
                <a:latin typeface="Arial Black" pitchFamily="34" charset="0"/>
              </a:rPr>
              <a:t> змінюють характер подання навчального матеріалу, але не змінюють зміст або концептуальну складність навчального завдання. </a:t>
            </a:r>
          </a:p>
          <a:p>
            <a:pPr marL="64008" indent="0" algn="ctr">
              <a:spcBef>
                <a:spcPts val="0"/>
              </a:spcBef>
              <a:buNone/>
            </a:pPr>
            <a:r>
              <a:rPr lang="uk-UA" sz="2400" dirty="0"/>
              <a:t>Це зміна умов виконання завдання.</a:t>
            </a:r>
          </a:p>
          <a:p>
            <a:pPr marL="64008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uk-UA" sz="2400" b="1" dirty="0">
              <a:latin typeface="Arial Black" pitchFamily="34" charset="0"/>
            </a:endParaRPr>
          </a:p>
          <a:p>
            <a:pPr marL="64008" indent="0" algn="ctr">
              <a:spcBef>
                <a:spcPts val="0"/>
              </a:spcBef>
              <a:buNone/>
            </a:pPr>
            <a:r>
              <a:rPr lang="uk-UA" sz="2400" b="1" dirty="0">
                <a:latin typeface="Arial Black" pitchFamily="34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Arial Black" pitchFamily="34" charset="0"/>
              </a:rPr>
              <a:t>Модифікації </a:t>
            </a:r>
            <a:r>
              <a:rPr lang="uk-UA" sz="2400" b="1" dirty="0">
                <a:latin typeface="Arial Black" pitchFamily="34" charset="0"/>
              </a:rPr>
              <a:t>змінюють зміст або понятійну складність навчального завдання (тобто змінюється характер навчання: дитина вивчає не те, що вивчають усі діти). </a:t>
            </a:r>
          </a:p>
          <a:p>
            <a:pPr marL="64008" indent="0" algn="ctr">
              <a:spcBef>
                <a:spcPts val="0"/>
              </a:spcBef>
              <a:buNone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Інколи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учні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потребувати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модифікованих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програм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окремих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дисциплін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64008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uk-UA" sz="2800" b="1" dirty="0">
              <a:latin typeface="Arial Black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8317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36496" y="0"/>
            <a:ext cx="504056" cy="260648"/>
          </a:xfrm>
        </p:spPr>
        <p:txBody>
          <a:bodyPr>
            <a:normAutofit/>
          </a:bodyPr>
          <a:lstStyle/>
          <a:p>
            <a:pPr algn="ctr"/>
            <a:endParaRPr lang="uk-UA" sz="800" b="1" dirty="0">
              <a:solidFill>
                <a:srgbClr val="FDE34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5256584"/>
          </a:xfrm>
        </p:spPr>
        <p:txBody>
          <a:bodyPr>
            <a:noAutofit/>
          </a:bodyPr>
          <a:lstStyle/>
          <a:p>
            <a:pPr marL="64008" indent="0" algn="ctr">
              <a:spcBef>
                <a:spcPts val="0"/>
              </a:spcBef>
              <a:buNone/>
            </a:pPr>
            <a:r>
              <a:rPr lang="uk-UA" sz="2400" b="1" dirty="0">
                <a:latin typeface="Arial Black" pitchFamily="34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Arial Black" pitchFamily="34" charset="0"/>
              </a:rPr>
              <a:t>Адаптації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Вивчання змісту матеріалу з </a:t>
            </a:r>
            <a:r>
              <a:rPr lang="uk-UA" sz="1800" dirty="0" err="1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аудіокниг</a:t>
            </a: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фільмів, відео та цифрових носіїв, а не читання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Опрацювання меншої кількості елементів на сторінці чи рядку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Більший розмір друку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Візуальні презентації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Письмовий перелік інструкцій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Спеціальне освітлення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Групи, пари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Сенсорні інструменти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Надання більшого часу на виконання завдання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Часті перерви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Використання будильника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Позначення основного маркером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Виконання інших домашніх завдань… </a:t>
            </a:r>
          </a:p>
          <a:p>
            <a:pPr marL="64008" indent="0">
              <a:spcBef>
                <a:spcPts val="0"/>
              </a:spcBef>
              <a:buNone/>
            </a:pPr>
            <a:endParaRPr lang="uk-UA" sz="180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4707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36496" y="0"/>
            <a:ext cx="504056" cy="260648"/>
          </a:xfrm>
        </p:spPr>
        <p:txBody>
          <a:bodyPr>
            <a:normAutofit/>
          </a:bodyPr>
          <a:lstStyle/>
          <a:p>
            <a:pPr algn="ctr"/>
            <a:endParaRPr lang="uk-UA" sz="800" b="1" dirty="0">
              <a:solidFill>
                <a:srgbClr val="FDE34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5256584"/>
          </a:xfrm>
        </p:spPr>
        <p:txBody>
          <a:bodyPr>
            <a:noAutofit/>
          </a:bodyPr>
          <a:lstStyle/>
          <a:p>
            <a:pPr marL="64008" indent="0" algn="ctr">
              <a:spcBef>
                <a:spcPts val="0"/>
              </a:spcBef>
              <a:buNone/>
            </a:pPr>
            <a:r>
              <a:rPr lang="uk-UA" sz="2400" b="1" dirty="0">
                <a:latin typeface="Arial Black" pitchFamily="34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Arial Black" pitchFamily="34" charset="0"/>
              </a:rPr>
              <a:t>Модифікації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Скорочення к-ті та обсягу навчальних завдань. Відкидаємо другорядне, залишаємо основне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Альтернативне заміщення складних у виконанні завдань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Введення традицій і ритуалів в організацію дня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Дублювання форм подання інструкцій вихователем</a:t>
            </a:r>
            <a:r>
              <a:rPr lang="en-US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асистентом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Спрощення подання завдань (короткі 3-4-слівні речення)</a:t>
            </a:r>
            <a:endParaRPr lang="uk-UA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Багаторазове повторення інструкції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Створення пар-груп (дитина з ООП - дитина без ООП)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Надання можливості вибору </a:t>
            </a:r>
            <a:r>
              <a:rPr lang="uk-UA" sz="1800" dirty="0" err="1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обєкту</a:t>
            </a: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вивчення в рамках теми</a:t>
            </a:r>
          </a:p>
          <a:p>
            <a:pPr marL="64008" indent="0">
              <a:spcBef>
                <a:spcPts val="0"/>
              </a:spcBef>
              <a:buNone/>
            </a:pPr>
            <a:endParaRPr lang="uk-UA" sz="180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Приклади: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Називає малюнок але не описує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Доповнення </a:t>
            </a:r>
            <a:r>
              <a:rPr lang="uk-UA" sz="1800" dirty="0" err="1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аудіо-</a:t>
            </a: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та відеоматеріалами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uk-UA" sz="18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Використання лінійки</a:t>
            </a:r>
          </a:p>
          <a:p>
            <a:pPr marL="64008" indent="0">
              <a:spcBef>
                <a:spcPts val="0"/>
              </a:spcBef>
              <a:buNone/>
            </a:pPr>
            <a:endParaRPr lang="uk-UA" sz="180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419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7" y="116632"/>
            <a:ext cx="8964488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err="1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Основні</a:t>
            </a:r>
            <a:r>
              <a:rPr lang="ru-RU" sz="2800" b="0" dirty="0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функції</a:t>
            </a:r>
            <a:r>
              <a:rPr lang="ru-RU" sz="2800" b="0" dirty="0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учасників</a:t>
            </a:r>
            <a:r>
              <a:rPr lang="ru-RU" sz="2800" b="0" dirty="0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Команди</a:t>
            </a:r>
            <a:r>
              <a:rPr lang="ru-RU" sz="2800" b="0" dirty="0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супроводу</a:t>
            </a:r>
            <a:endParaRPr lang="uk-UA" sz="2800" b="0" dirty="0">
              <a:ln>
                <a:noFill/>
              </a:ln>
              <a:solidFill>
                <a:srgbClr val="FFC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776" y="764704"/>
            <a:ext cx="8676456" cy="576064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sz="3800" b="1" dirty="0">
                <a:solidFill>
                  <a:srgbClr val="FFFF00"/>
                </a:solidFill>
              </a:rPr>
              <a:t>Адміністрація закладу освіти </a:t>
            </a:r>
          </a:p>
          <a:p>
            <a:pPr algn="ctr"/>
            <a:r>
              <a:rPr lang="uk-UA" sz="2800" dirty="0"/>
              <a:t>(директор або вихователь-методист):</a:t>
            </a:r>
          </a:p>
          <a:p>
            <a:pPr algn="ctr"/>
            <a:endParaRPr lang="uk-UA" sz="28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формування складу Команди супроводу;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призначення відповідальної особи щодо координації розроблення ІПР;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організація роботи Команди супроводу;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контроль за виконанням висновку ІРЦ;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залучення фахівців (в тому числі фахівців ІРЦ) для надання психолого-педагогічних та </a:t>
            </a:r>
            <a:r>
              <a:rPr lang="uk-UA" sz="2800" b="1" dirty="0" err="1"/>
              <a:t>корекційно-розвиткових</a:t>
            </a:r>
            <a:r>
              <a:rPr lang="uk-UA" sz="2800" b="1" dirty="0"/>
              <a:t> послуг дітям з ООП;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контроль за виконанням завдань учасниками Команди супроводу своїх функцій;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розроблення спільно з іншими учасниками Команди супроводу індивідуального навчального/освітнього плану дитини з ООП;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залучення батьків дитини з ООП до розроблення і погодження ІПР;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оцінка діяльності педагогічних працівників, залучених до реалізації ІПР;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dirty="0"/>
              <a:t>моніторинг виконання ІПР.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104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Практичний</a:t>
            </a:r>
            <a:r>
              <a:rPr lang="ru-RU" sz="240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психолог</a:t>
            </a:r>
            <a:endParaRPr lang="uk-UA" sz="240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8136904" cy="511256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100" b="1" dirty="0"/>
              <a:t>вивчення та моніторинг психічного розвитку дитини з ООП;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100" b="1" dirty="0"/>
              <a:t>психологічний супровід дитини з ООП;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100" b="1" dirty="0"/>
              <a:t>надання </a:t>
            </a:r>
            <a:r>
              <a:rPr lang="uk-UA" sz="2100" b="1" dirty="0" err="1"/>
              <a:t>корекційно-розвиткових</a:t>
            </a:r>
            <a:r>
              <a:rPr lang="uk-UA" sz="2100" b="1" dirty="0"/>
              <a:t> послуг дитині з ООП згідно з </a:t>
            </a:r>
            <a:r>
              <a:rPr lang="en-GB" sz="2100" b="1" dirty="0"/>
              <a:t>I</a:t>
            </a:r>
            <a:r>
              <a:rPr lang="uk-UA" sz="2100" b="1" dirty="0"/>
              <a:t>П</a:t>
            </a:r>
            <a:r>
              <a:rPr lang="en-GB" sz="2100" b="1" dirty="0"/>
              <a:t>P;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100" b="1" dirty="0"/>
              <a:t>надання рекомендацій, консультацій та методичної допомоги педагогічним працівникам закладу освіти у роботі з дитиною з ООП;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100" b="1" dirty="0"/>
              <a:t>консультативна робота з батьками дитини з ООП;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100" b="1" dirty="0"/>
              <a:t>просвітницька робота щодо формування психологічної готовності в учасників освітнього процесу до взаємодії в інклюзивному середовищі.</a:t>
            </a:r>
          </a:p>
        </p:txBody>
      </p:sp>
    </p:spTree>
    <p:extLst>
      <p:ext uri="{BB962C8B-B14F-4D97-AF65-F5344CB8AC3E}">
        <p14:creationId xmlns:p14="http://schemas.microsoft.com/office/powerpoint/2010/main" val="18598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744" y="1716654"/>
            <a:ext cx="866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Рівні підтримки </a:t>
            </a:r>
            <a:r>
              <a:rPr lang="uk-UA" sz="2400" b="1" dirty="0">
                <a:latin typeface="+mj-lt"/>
                <a:cs typeface="Arial" panose="020B0604020202020204" pitchFamily="34" charset="0"/>
              </a:rPr>
              <a:t>- обсяг тимчасової або постійної підтримки в освітньому процесі дітей, які цього потребують, відповідно до їх індивідуальних потреб</a:t>
            </a:r>
            <a:br>
              <a:rPr lang="uk-UA" sz="2400" b="1" dirty="0">
                <a:latin typeface="+mj-lt"/>
                <a:cs typeface="Arial" panose="020B0604020202020204" pitchFamily="34" charset="0"/>
              </a:rPr>
            </a:br>
            <a:r>
              <a:rPr lang="uk-UA" sz="2400" b="1" dirty="0">
                <a:latin typeface="+mj-lt"/>
                <a:cs typeface="Arial" panose="020B0604020202020204" pitchFamily="34" charset="0"/>
              </a:rPr>
              <a:t/>
            </a:r>
            <a:br>
              <a:rPr lang="uk-UA" sz="2400" b="1" dirty="0">
                <a:latin typeface="+mj-lt"/>
                <a:cs typeface="Arial" panose="020B0604020202020204" pitchFamily="34" charset="0"/>
              </a:rPr>
            </a:br>
            <a:r>
              <a:rPr lang="uk-UA" sz="2400" dirty="0">
                <a:latin typeface="+mj-lt"/>
              </a:rPr>
              <a:t>За рівнями надання підтримки відбувається створення інклюзивних класів/груп та здійснюється розподіл освітньої субвенції</a:t>
            </a:r>
            <a:endParaRPr lang="uk-UA" sz="3000" kern="0" dirty="0"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47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" y="332656"/>
            <a:ext cx="8964488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Вчитель</a:t>
            </a:r>
            <a:endParaRPr lang="ru-RU" sz="240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8568952" cy="5904656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uk-UA" sz="21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забезпечення освітнього процесу дитини з ООП з урахуванням особливостей її розвитку та Індивідуальної програми розвитку (ІПР)</a:t>
            </a:r>
            <a:r>
              <a:rPr lang="en-GB" sz="2200" b="1" dirty="0"/>
              <a:t>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підготовка інформації для учасників засідання Команди супроводу про особливості навчально-пізнавальної діяльності дитини з ООП, її сильні сторони та потреби; результати виконання дитиною навчальної програми/ освітнього плану;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розробка  індивідуального освітнього плану в закладі освіти;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визначення спільно з іншими педагогічними працівниками рівня Досягнення кінцевих цілей навчання; передбачених ІП</a:t>
            </a:r>
            <a:r>
              <a:rPr lang="en-GB" sz="2200" b="1" dirty="0"/>
              <a:t>P;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створення належного мікроклімату в колективі;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надання інформації батькам про стан засвоєння навчальної програми/освітнього плану дитиною з ООП.</a:t>
            </a:r>
          </a:p>
        </p:txBody>
      </p:sp>
    </p:spTree>
    <p:extLst>
      <p:ext uri="{BB962C8B-B14F-4D97-AF65-F5344CB8AC3E}">
        <p14:creationId xmlns:p14="http://schemas.microsoft.com/office/powerpoint/2010/main" val="149923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" y="332656"/>
            <a:ext cx="8964488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Асистент</a:t>
            </a:r>
            <a:r>
              <a:rPr lang="ru-RU" sz="240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вчителя</a:t>
            </a:r>
            <a:endParaRPr lang="ru-RU" sz="240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53344"/>
            <a:ext cx="8568952" cy="5904656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спостереження за дитиною з метою вивчення її індивідуальних особливостей, схильностей, інтересів та потреб;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участь в організації освітнього процесу дитини з ООП;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участь у розробці ІП</a:t>
            </a:r>
            <a:r>
              <a:rPr lang="en-GB" sz="2200" b="1" dirty="0"/>
              <a:t>P;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участь у підготовці індивідуального освітнього плану (для закладів дошкільної освіти);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адаптація освітнього середовища; навчальних матеріалів відповідно до потенційних можливостей та з урахуванням індивідуальних особливостей розвитку дитини з ООП;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підготовка інформації для учасників засідання Команди супроводу за результатами спостереження за дитиною щодо її індивідуальних особливостей, інтересів та потреб;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dirty="0"/>
              <a:t>надання інформації батькам, педагогічним працівникам щодо особливостей розвитку дитини з ООП.</a:t>
            </a:r>
          </a:p>
        </p:txBody>
      </p:sp>
    </p:spTree>
    <p:extLst>
      <p:ext uri="{BB962C8B-B14F-4D97-AF65-F5344CB8AC3E}">
        <p14:creationId xmlns:p14="http://schemas.microsoft.com/office/powerpoint/2010/main" val="4187753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Батьки </a:t>
            </a:r>
            <a:r>
              <a:rPr lang="ru-RU" sz="240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240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з ООП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764704"/>
            <a:ext cx="7920880" cy="4464496"/>
          </a:xfrm>
        </p:spPr>
        <p:txBody>
          <a:bodyPr>
            <a:normAutofit/>
          </a:bodyPr>
          <a:lstStyle/>
          <a:p>
            <a:pPr algn="ctr"/>
            <a:endParaRPr lang="uk-UA" sz="2100" b="1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uk-UA" sz="2200" b="1" dirty="0"/>
              <a:t>надання інформації про дитину (стиль, спосіб навчання, успіхи, труднощі у виконанні домашніх завдань);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uk-UA" sz="2200" b="1" dirty="0"/>
              <a:t>прийняття участі у роботі Команди супроводу, в тому числі залучення до складання ІП</a:t>
            </a:r>
            <a:r>
              <a:rPr lang="en-GB" sz="2200" b="1" dirty="0"/>
              <a:t>P;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uk-UA" sz="2200" b="1" dirty="0"/>
              <a:t>створення умов для навчання, виховання та розвитку дитини.</a:t>
            </a:r>
          </a:p>
        </p:txBody>
      </p:sp>
    </p:spTree>
    <p:extLst>
      <p:ext uri="{BB962C8B-B14F-4D97-AF65-F5344CB8AC3E}">
        <p14:creationId xmlns:p14="http://schemas.microsoft.com/office/powerpoint/2010/main" val="127527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744" y="1716654"/>
            <a:ext cx="866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Стратегія визначення рівня підтримки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  <a:cs typeface="Arial" panose="020B0604020202020204" pitchFamily="34" charset="0"/>
              </a:rPr>
              <a:t>передбачає встановлення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ступеня прояву труднощів</a:t>
            </a:r>
            <a:r>
              <a:rPr lang="uk-UA" sz="2400" b="1" dirty="0">
                <a:latin typeface="+mj-lt"/>
                <a:cs typeface="Arial" panose="020B0604020202020204" pitchFamily="34" charset="0"/>
              </a:rPr>
              <a:t> у дитини,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  <a:cs typeface="Arial" panose="020B0604020202020204" pitchFamily="34" charset="0"/>
              </a:rPr>
              <a:t>що, своєю чергою, дає змогу правильно обрати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шлях педагогічного впливу</a:t>
            </a:r>
            <a:r>
              <a:rPr lang="uk-UA" sz="2400" b="1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  <a:cs typeface="Arial" panose="020B0604020202020204" pitchFamily="34" charset="0"/>
              </a:rPr>
              <a:t>уникаючи зайвих кроків у процесі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  <a:cs typeface="Arial" panose="020B0604020202020204" pitchFamily="34" charset="0"/>
              </a:rPr>
              <a:t>моделювання освітнього простору</a:t>
            </a:r>
            <a:endParaRPr lang="uk-UA" sz="3000" kern="0" dirty="0"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36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Немає опису.">
            <a:extLst>
              <a:ext uri="{FF2B5EF4-FFF2-40B4-BE49-F238E27FC236}">
                <a16:creationId xmlns:a16="http://schemas.microsoft.com/office/drawing/2014/main" xmlns="" id="{E5AC86E9-CD4D-4B6D-A8CC-67617B0D8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7573" r="20728" b="267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4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352928" cy="28083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Алгоритм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впровадження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та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реалізації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системи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інклюзивних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освітніх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послуг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15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352928" cy="3600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uk-UA" sz="2400" dirty="0"/>
              <a:t>Керівник закладу освіти на підставі заяви батьків (одного з батьків) або інших законних представників (одного законного представника) дитини з особливими освітніми потребами та висновку інклюзивно-ресурсного центру про комплексну психолого-педагогічну оцінку розвитку дитини (далі - висновок) приймає рішення про утворення інклюзивного класу. </a:t>
            </a:r>
          </a:p>
          <a:p>
            <a:pPr>
              <a:spcAft>
                <a:spcPts val="1200"/>
              </a:spcAft>
            </a:pPr>
            <a:r>
              <a:rPr lang="uk-UA" sz="2400" dirty="0"/>
              <a:t>Інклюзивний клас утворюється в обов’язковому порядку за наявності однієї такої заяви.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1585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C84433D-79C8-4E22-B570-A68DD653097F}"/>
              </a:ext>
            </a:extLst>
          </p:cNvPr>
          <p:cNvSpPr txBox="1">
            <a:spLocks/>
          </p:cNvSpPr>
          <p:nvPr/>
        </p:nvSpPr>
        <p:spPr>
          <a:xfrm>
            <a:off x="842954" y="548680"/>
            <a:ext cx="7689486" cy="540059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організаційно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-методичного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(сайт МОН: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3"/>
              </a:rPr>
              <a:t>https://mon.gov.ua/ua/npa?params=&amp;type=npa&amp;key=&amp;from=&amp;to=&amp;num=&amp;category=&amp;tag=inklyuzivne-navchannya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потреб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ООП.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заяви одного 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ІРЦ 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Погодження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 органом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засновником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посад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uk-UA" sz="1600" dirty="0">
              <a:solidFill>
                <a:srgbClr val="000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6579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3200</TotalTime>
  <Words>2830</Words>
  <Application>Microsoft Office PowerPoint</Application>
  <PresentationFormat>Экран (4:3)</PresentationFormat>
  <Paragraphs>301</Paragraphs>
  <Slides>42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5" baseType="lpstr">
      <vt:lpstr>맑은 고딕</vt:lpstr>
      <vt:lpstr>Arial</vt:lpstr>
      <vt:lpstr>Arial Black</vt:lpstr>
      <vt:lpstr>Calibri</vt:lpstr>
      <vt:lpstr>Century Gothic</vt:lpstr>
      <vt:lpstr>HY그래픽M</vt:lpstr>
      <vt:lpstr>Times New Roman</vt:lpstr>
      <vt:lpstr>Trebuchet MS</vt:lpstr>
      <vt:lpstr>Verdana</vt:lpstr>
      <vt:lpstr>Wingdings</vt:lpstr>
      <vt:lpstr>Wingdings 2</vt:lpstr>
      <vt:lpstr>Wingdings 3</vt:lpstr>
      <vt:lpstr>Грань</vt:lpstr>
      <vt:lpstr>Особливості організації освітнього процесу в інклюзивному середовищі</vt:lpstr>
      <vt:lpstr>Нормативно-правове підґрунтя: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 Склад учасників Команди супроводу</vt:lpstr>
      <vt:lpstr>Презентация PowerPoint</vt:lpstr>
      <vt:lpstr>Презентация PowerPoint</vt:lpstr>
      <vt:lpstr>Психолого-педагогічні послуги </vt:lpstr>
      <vt:lpstr>Корекційно-розвиткові послуги </vt:lpstr>
      <vt:lpstr>Презентация PowerPoint</vt:lpstr>
      <vt:lpstr>Кількість годин корекційно-розвиткових занять </vt:lpstr>
      <vt:lpstr>Завдання команди супроводу:</vt:lpstr>
      <vt:lpstr>Принципи діяльності Команди супроводу:</vt:lpstr>
      <vt:lpstr>Організація роботи Команди супроводу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Циклограма роботи КППС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функції учасників Команди супроводу</vt:lpstr>
      <vt:lpstr>Практичний психолог</vt:lpstr>
      <vt:lpstr>Вчитель</vt:lpstr>
      <vt:lpstr>Асистент вчителя</vt:lpstr>
      <vt:lpstr>Батьки дитини з ООП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супроводу дітей з особливими освітніми потребами</dc:title>
  <dc:creator>Chopyks</dc:creator>
  <cp:lastModifiedBy>Пользователь Windows</cp:lastModifiedBy>
  <cp:revision>128</cp:revision>
  <dcterms:created xsi:type="dcterms:W3CDTF">2018-02-14T11:54:31Z</dcterms:created>
  <dcterms:modified xsi:type="dcterms:W3CDTF">2023-11-21T11:59:05Z</dcterms:modified>
</cp:coreProperties>
</file>