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9"/>
  </p:notesMasterIdLst>
  <p:sldIdLst>
    <p:sldId id="256" r:id="rId2"/>
    <p:sldId id="282" r:id="rId3"/>
    <p:sldId id="331" r:id="rId4"/>
    <p:sldId id="332" r:id="rId5"/>
    <p:sldId id="333" r:id="rId6"/>
    <p:sldId id="334" r:id="rId7"/>
    <p:sldId id="330" r:id="rId8"/>
    <p:sldId id="335" r:id="rId9"/>
    <p:sldId id="336" r:id="rId10"/>
    <p:sldId id="337" r:id="rId11"/>
    <p:sldId id="309" r:id="rId12"/>
    <p:sldId id="327" r:id="rId13"/>
    <p:sldId id="328" r:id="rId14"/>
    <p:sldId id="329" r:id="rId15"/>
    <p:sldId id="321" r:id="rId16"/>
    <p:sldId id="323" r:id="rId17"/>
    <p:sldId id="322" r:id="rId18"/>
    <p:sldId id="324" r:id="rId19"/>
    <p:sldId id="325" r:id="rId20"/>
    <p:sldId id="311" r:id="rId21"/>
    <p:sldId id="312" r:id="rId22"/>
    <p:sldId id="313" r:id="rId23"/>
    <p:sldId id="315" r:id="rId24"/>
    <p:sldId id="314" r:id="rId25"/>
    <p:sldId id="338" r:id="rId26"/>
    <p:sldId id="340" r:id="rId27"/>
    <p:sldId id="341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139"/>
    <a:srgbClr val="000066"/>
    <a:srgbClr val="002948"/>
    <a:srgbClr val="090290"/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9" autoAdjust="0"/>
    <p:restoredTop sz="88020" autoAdjust="0"/>
  </p:normalViewPr>
  <p:slideViewPr>
    <p:cSldViewPr>
      <p:cViewPr varScale="1">
        <p:scale>
          <a:sx n="65" d="100"/>
          <a:sy n="65" d="100"/>
        </p:scale>
        <p:origin x="17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FF788-FBBA-4135-BDB9-80E6E145248C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8DD67-B538-4BAC-B5EF-8CB823C197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830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4108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4308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4308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4308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4308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Роботу </a:t>
            </a:r>
            <a:r>
              <a:rPr lang="ru-RU" dirty="0" err="1"/>
              <a:t>команди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 закладу </a:t>
            </a:r>
            <a:r>
              <a:rPr lang="ru-RU" dirty="0" err="1"/>
              <a:t>інклюзивної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правові</a:t>
            </a:r>
            <a:r>
              <a:rPr lang="ru-RU" dirty="0"/>
              <a:t> </a:t>
            </a:r>
            <a:r>
              <a:rPr lang="ru-RU" dirty="0" err="1"/>
              <a:t>акти</a:t>
            </a:r>
            <a:r>
              <a:rPr lang="ru-RU" dirty="0"/>
              <a:t>:  https://mon.gov.ua/ua/npa?params=&amp;type=npa&amp;key=&amp;from=&amp;to=&amp;num=&amp;category=&amp;tag=inklyuzivne-navchannya </a:t>
            </a:r>
          </a:p>
          <a:p>
            <a:endParaRPr lang="ru-RU" dirty="0"/>
          </a:p>
          <a:p>
            <a:endParaRPr lang="ru-RU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DD67-B538-4BAC-B5EF-8CB823C1973B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812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389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3400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6912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8234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4937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4801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1645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9144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0419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Ins="720000" anchor="ctr"/>
          <a:lstStyle>
            <a:lvl1pPr marL="0" indent="0" algn="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25800" y="1578189"/>
            <a:ext cx="31464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813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956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19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712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57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241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165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866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17F9-810D-417B-9DC1-EFEAEAE1540C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728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817F9-810D-417B-9DC1-EFEAEAE1540C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CC41BA-BF5F-4ED0-9AC3-4F8FEAF505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3738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713" r:id="rId17"/>
    <p:sldLayoutId id="214748371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npa?params=&amp;type=npa&amp;key=&amp;from=&amp;to=&amp;num=&amp;category=&amp;tag=inklyuzivne-navchanny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484784"/>
            <a:ext cx="7056784" cy="28083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cap="none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Нормативно-правове забезпечення інклюзивної освіти. Ведення ділової документації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6093296"/>
            <a:ext cx="2365648" cy="560283"/>
          </a:xfrm>
        </p:spPr>
        <p:txBody>
          <a:bodyPr>
            <a:normAutofit/>
          </a:bodyPr>
          <a:lstStyle/>
          <a:p>
            <a:r>
              <a:rPr lang="uk-UA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07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686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Нормативно-правові документи: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8496944" cy="6120680"/>
          </a:xfr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2300" b="1" dirty="0"/>
              <a:t>Постанова КМУ «Про </a:t>
            </a:r>
            <a:r>
              <a:rPr lang="ru-RU" sz="2300" b="1" dirty="0" err="1"/>
              <a:t>встановлення</a:t>
            </a:r>
            <a:r>
              <a:rPr lang="ru-RU" sz="2300" b="1" dirty="0"/>
              <a:t> </a:t>
            </a:r>
            <a:r>
              <a:rPr lang="ru-RU" sz="2300" b="1" dirty="0" err="1"/>
              <a:t>тривалості</a:t>
            </a:r>
            <a:r>
              <a:rPr lang="ru-RU" sz="2300" b="1" dirty="0"/>
              <a:t> </a:t>
            </a:r>
            <a:r>
              <a:rPr lang="ru-RU" sz="2300" b="1" dirty="0" err="1"/>
              <a:t>здобуття</a:t>
            </a:r>
            <a:r>
              <a:rPr lang="ru-RU" sz="2300" b="1" dirty="0"/>
              <a:t> </a:t>
            </a:r>
            <a:r>
              <a:rPr lang="ru-RU" sz="2300" b="1" dirty="0" err="1"/>
              <a:t>повної</a:t>
            </a:r>
            <a:r>
              <a:rPr lang="ru-RU" sz="2300" b="1" dirty="0"/>
              <a:t> </a:t>
            </a:r>
            <a:r>
              <a:rPr lang="ru-RU" sz="2300" b="1" dirty="0" err="1"/>
              <a:t>загальної</a:t>
            </a:r>
            <a:r>
              <a:rPr lang="ru-RU" sz="2300" b="1" dirty="0"/>
              <a:t> </a:t>
            </a:r>
            <a:r>
              <a:rPr lang="ru-RU" sz="2300" b="1" dirty="0" err="1"/>
              <a:t>середньої</a:t>
            </a:r>
            <a:r>
              <a:rPr lang="ru-RU" sz="2300" b="1" dirty="0"/>
              <a:t> </a:t>
            </a:r>
            <a:r>
              <a:rPr lang="ru-RU" sz="2300" b="1" dirty="0" err="1"/>
              <a:t>освіти</a:t>
            </a:r>
            <a:r>
              <a:rPr lang="ru-RU" sz="2300" b="1" dirty="0"/>
              <a:t> особами з </a:t>
            </a:r>
            <a:r>
              <a:rPr lang="ru-RU" sz="2300" b="1" dirty="0" err="1"/>
              <a:t>особливими</a:t>
            </a:r>
            <a:r>
              <a:rPr lang="ru-RU" sz="2300" b="1" dirty="0"/>
              <a:t> </a:t>
            </a:r>
            <a:r>
              <a:rPr lang="ru-RU" sz="2300" b="1" dirty="0" err="1"/>
              <a:t>освітніми</a:t>
            </a:r>
            <a:r>
              <a:rPr lang="ru-RU" sz="2300" b="1" dirty="0"/>
              <a:t> потребами у закладах </a:t>
            </a:r>
            <a:r>
              <a:rPr lang="ru-RU" sz="2300" b="1" dirty="0" err="1"/>
              <a:t>загальної</a:t>
            </a:r>
            <a:r>
              <a:rPr lang="ru-RU" sz="2300" b="1" dirty="0"/>
              <a:t> </a:t>
            </a:r>
            <a:r>
              <a:rPr lang="ru-RU" sz="2300" b="1" dirty="0" err="1"/>
              <a:t>середньої</a:t>
            </a:r>
            <a:r>
              <a:rPr lang="ru-RU" sz="2300" b="1" dirty="0"/>
              <a:t> </a:t>
            </a:r>
            <a:r>
              <a:rPr lang="ru-RU" sz="2300" b="1" dirty="0" err="1"/>
              <a:t>освіти</a:t>
            </a:r>
            <a:r>
              <a:rPr lang="ru-RU" sz="2300" b="1" dirty="0"/>
              <a:t>» (23.04.2003 р. 3585)</a:t>
            </a:r>
          </a:p>
          <a:p>
            <a:pPr marL="0">
              <a:spcAft>
                <a:spcPts val="1200"/>
              </a:spcAft>
            </a:pPr>
            <a:r>
              <a:rPr lang="ru-RU" sz="2300" b="1" dirty="0" err="1"/>
              <a:t>Тривалість</a:t>
            </a:r>
            <a:r>
              <a:rPr lang="ru-RU" sz="2300" b="1" dirty="0"/>
              <a:t> </a:t>
            </a:r>
            <a:r>
              <a:rPr lang="ru-RU" sz="2300" b="1" dirty="0" err="1"/>
              <a:t>здобуття</a:t>
            </a:r>
            <a:r>
              <a:rPr lang="ru-RU" sz="2300" b="1" dirty="0"/>
              <a:t> </a:t>
            </a:r>
            <a:r>
              <a:rPr lang="ru-RU" sz="2300" b="1" dirty="0" err="1"/>
              <a:t>повної</a:t>
            </a:r>
            <a:r>
              <a:rPr lang="ru-RU" sz="2300" b="1" dirty="0"/>
              <a:t> </a:t>
            </a:r>
            <a:r>
              <a:rPr lang="ru-RU" sz="2300" b="1" dirty="0" err="1"/>
              <a:t>загальної</a:t>
            </a:r>
            <a:r>
              <a:rPr lang="ru-RU" sz="2300" b="1" dirty="0"/>
              <a:t> </a:t>
            </a:r>
            <a:r>
              <a:rPr lang="ru-RU" sz="2300" b="1" dirty="0" err="1"/>
              <a:t>середньої</a:t>
            </a:r>
            <a:r>
              <a:rPr lang="ru-RU" sz="2300" b="1" dirty="0"/>
              <a:t> </a:t>
            </a:r>
            <a:r>
              <a:rPr lang="ru-RU" sz="2300" b="1" dirty="0" err="1"/>
              <a:t>освіти</a:t>
            </a:r>
            <a:r>
              <a:rPr lang="ru-RU" sz="2300" b="1" dirty="0"/>
              <a:t> особами з ООП, </a:t>
            </a:r>
            <a:r>
              <a:rPr lang="ru-RU" sz="2300" b="1" dirty="0" err="1"/>
              <a:t>які</a:t>
            </a:r>
            <a:r>
              <a:rPr lang="ru-RU" sz="2300" b="1" dirty="0"/>
              <a:t> </a:t>
            </a:r>
            <a:r>
              <a:rPr lang="ru-RU" sz="2300" b="1" dirty="0" err="1"/>
              <a:t>навчаються</a:t>
            </a:r>
            <a:r>
              <a:rPr lang="ru-RU" sz="2300" b="1" dirty="0"/>
              <a:t> в </a:t>
            </a:r>
            <a:r>
              <a:rPr lang="ru-RU" sz="2300" b="1" dirty="0" err="1"/>
              <a:t>інклюзивних</a:t>
            </a:r>
            <a:r>
              <a:rPr lang="ru-RU" sz="2300" b="1" dirty="0"/>
              <a:t> </a:t>
            </a:r>
            <a:r>
              <a:rPr lang="ru-RU" sz="2300" b="1" dirty="0" err="1"/>
              <a:t>класах</a:t>
            </a:r>
            <a:r>
              <a:rPr lang="ru-RU" sz="2300" b="1" dirty="0"/>
              <a:t>, </a:t>
            </a:r>
            <a:r>
              <a:rPr lang="ru-RU" sz="2300" b="1" dirty="0" err="1"/>
              <a:t>може</a:t>
            </a:r>
            <a:r>
              <a:rPr lang="ru-RU" sz="2300" b="1" dirty="0"/>
              <a:t> бути </a:t>
            </a:r>
            <a:r>
              <a:rPr lang="ru-RU" sz="2300" b="1" dirty="0" err="1"/>
              <a:t>продовжена</a:t>
            </a:r>
            <a:r>
              <a:rPr lang="ru-RU" sz="2300" b="1" dirty="0"/>
              <a:t> на один </a:t>
            </a:r>
            <a:r>
              <a:rPr lang="ru-RU" sz="2300" b="1" dirty="0" err="1"/>
              <a:t>рік</a:t>
            </a:r>
            <a:r>
              <a:rPr lang="ru-RU" sz="2300" b="1" dirty="0"/>
              <a:t> на </a:t>
            </a:r>
            <a:r>
              <a:rPr lang="ru-RU" sz="2300" b="1" dirty="0" err="1"/>
              <a:t>рівні</a:t>
            </a:r>
            <a:r>
              <a:rPr lang="ru-RU" sz="2300" b="1" dirty="0"/>
              <a:t> </a:t>
            </a:r>
            <a:r>
              <a:rPr lang="ru-RU" sz="2300" b="1" dirty="0" err="1"/>
              <a:t>початкової</a:t>
            </a:r>
            <a:r>
              <a:rPr lang="ru-RU" sz="2300" b="1" dirty="0"/>
              <a:t> </a:t>
            </a:r>
            <a:r>
              <a:rPr lang="ru-RU" sz="2300" b="1" dirty="0" err="1"/>
              <a:t>освіти</a:t>
            </a:r>
            <a:r>
              <a:rPr lang="ru-RU" sz="2300" b="1" dirty="0"/>
              <a:t> та</a:t>
            </a:r>
            <a:r>
              <a:rPr lang="en-US" sz="2300" b="1" dirty="0"/>
              <a:t>/</a:t>
            </a:r>
            <a:r>
              <a:rPr lang="uk-UA" sz="2300" b="1" dirty="0"/>
              <a:t>або на один рік на рівні базової середньої освіти відповідно до індивідуальної освітньої траєкторії</a:t>
            </a:r>
            <a:endParaRPr lang="ru-RU" sz="23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36925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4482913" y="3290500"/>
            <a:ext cx="17817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135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35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4482913" y="3290500"/>
            <a:ext cx="17817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135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35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6832" y="2204864"/>
            <a:ext cx="8668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uk-UA" sz="2400" b="1" dirty="0">
                <a:latin typeface="+mj-lt"/>
              </a:rPr>
              <a:t>Освітній (інклюзивний) процес </a:t>
            </a:r>
          </a:p>
          <a:p>
            <a:pPr algn="ctr">
              <a:buClr>
                <a:srgbClr val="000000"/>
              </a:buClr>
            </a:pPr>
            <a:r>
              <a:rPr lang="uk-UA" sz="2400" b="1" dirty="0">
                <a:latin typeface="+mj-lt"/>
              </a:rPr>
              <a:t>у закладі освіти для дітей З ООП </a:t>
            </a:r>
          </a:p>
          <a:p>
            <a:pPr algn="ctr">
              <a:buClr>
                <a:srgbClr val="000000"/>
              </a:buClr>
            </a:pPr>
            <a:r>
              <a:rPr lang="uk-UA" sz="2400" b="1" dirty="0">
                <a:latin typeface="+mj-lt"/>
              </a:rPr>
              <a:t>організовується з урахуванням </a:t>
            </a:r>
          </a:p>
          <a:p>
            <a:pPr algn="ctr">
              <a:buClr>
                <a:srgbClr val="000000"/>
              </a:buClr>
            </a:pPr>
            <a:r>
              <a:rPr lang="uk-UA" sz="2400" b="1" dirty="0">
                <a:solidFill>
                  <a:srgbClr val="C00000"/>
                </a:solidFill>
                <a:latin typeface="+mj-lt"/>
              </a:rPr>
              <a:t>рівнів підтримки</a:t>
            </a:r>
            <a:r>
              <a:rPr lang="uk-UA" sz="2400" b="1" dirty="0">
                <a:latin typeface="+mj-lt"/>
              </a:rPr>
              <a:t> та висновку ІРЦ</a:t>
            </a:r>
            <a:endParaRPr lang="uk-UA" sz="2400" b="1" i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uk-UA" sz="3000" kern="0" dirty="0">
              <a:solidFill>
                <a:srgbClr val="00B0F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9871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4482913" y="3290500"/>
            <a:ext cx="17817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135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35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4482913" y="3290500"/>
            <a:ext cx="17817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135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35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744" y="1716654"/>
            <a:ext cx="866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uk-UA" sz="24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Рівні підтримки </a:t>
            </a:r>
            <a:r>
              <a:rPr lang="uk-UA" sz="2400" b="1" dirty="0">
                <a:latin typeface="+mj-lt"/>
                <a:cs typeface="Arial" panose="020B0604020202020204" pitchFamily="34" charset="0"/>
              </a:rPr>
              <a:t>- обсяг тимчасової або постійної підтримки в освітньому процесі дітей, які цього потребують, відповідно до їх індивідуальних потреб</a:t>
            </a:r>
            <a:br>
              <a:rPr lang="uk-UA" sz="2400" b="1" dirty="0">
                <a:latin typeface="+mj-lt"/>
                <a:cs typeface="Arial" panose="020B0604020202020204" pitchFamily="34" charset="0"/>
              </a:rPr>
            </a:br>
            <a:r>
              <a:rPr lang="uk-UA" sz="2400" b="1" dirty="0">
                <a:latin typeface="+mj-lt"/>
                <a:cs typeface="Arial" panose="020B0604020202020204" pitchFamily="34" charset="0"/>
              </a:rPr>
              <a:t/>
            </a:r>
            <a:br>
              <a:rPr lang="uk-UA" sz="2400" b="1" dirty="0">
                <a:latin typeface="+mj-lt"/>
                <a:cs typeface="Arial" panose="020B0604020202020204" pitchFamily="34" charset="0"/>
              </a:rPr>
            </a:br>
            <a:r>
              <a:rPr lang="uk-UA" sz="2400" dirty="0">
                <a:latin typeface="+mj-lt"/>
              </a:rPr>
              <a:t>За рівнями надання підтримки відбувається створення інклюзивних класів/груп та здійснюється розподіл освітньої субвенції</a:t>
            </a:r>
            <a:endParaRPr lang="uk-UA" sz="3000" kern="0" dirty="0">
              <a:latin typeface="+mj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347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4482913" y="3290500"/>
            <a:ext cx="17817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135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35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4482913" y="3290500"/>
            <a:ext cx="17817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135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35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744" y="1716654"/>
            <a:ext cx="866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uk-UA" sz="24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Стратегія визначення рівня підтримки </a:t>
            </a:r>
          </a:p>
          <a:p>
            <a:pPr algn="ctr">
              <a:buClr>
                <a:srgbClr val="000000"/>
              </a:buClr>
            </a:pPr>
            <a:r>
              <a:rPr lang="uk-UA" sz="2400" b="1" dirty="0">
                <a:latin typeface="+mj-lt"/>
                <a:cs typeface="Arial" panose="020B0604020202020204" pitchFamily="34" charset="0"/>
              </a:rPr>
              <a:t>передбачає встановлення </a:t>
            </a:r>
          </a:p>
          <a:p>
            <a:pPr algn="ctr">
              <a:buClr>
                <a:srgbClr val="000000"/>
              </a:buClr>
            </a:pPr>
            <a:r>
              <a:rPr lang="uk-UA" sz="24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ступеня прояву труднощів</a:t>
            </a:r>
            <a:r>
              <a:rPr lang="uk-UA" sz="2400" b="1" dirty="0">
                <a:latin typeface="+mj-lt"/>
                <a:cs typeface="Arial" panose="020B0604020202020204" pitchFamily="34" charset="0"/>
              </a:rPr>
              <a:t> у дитини, </a:t>
            </a:r>
          </a:p>
          <a:p>
            <a:pPr algn="ctr">
              <a:buClr>
                <a:srgbClr val="000000"/>
              </a:buClr>
            </a:pPr>
            <a:r>
              <a:rPr lang="uk-UA" sz="2400" b="1" dirty="0">
                <a:latin typeface="+mj-lt"/>
                <a:cs typeface="Arial" panose="020B0604020202020204" pitchFamily="34" charset="0"/>
              </a:rPr>
              <a:t>що, своєю чергою, дає змогу правильно обрати </a:t>
            </a:r>
          </a:p>
          <a:p>
            <a:pPr algn="ctr">
              <a:buClr>
                <a:srgbClr val="000000"/>
              </a:buClr>
            </a:pPr>
            <a:r>
              <a:rPr lang="uk-UA" sz="24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шлях педагогічного впливу</a:t>
            </a:r>
            <a:r>
              <a:rPr lang="uk-UA" sz="2400" b="1" dirty="0">
                <a:latin typeface="+mj-lt"/>
                <a:cs typeface="Arial" panose="020B0604020202020204" pitchFamily="34" charset="0"/>
              </a:rPr>
              <a:t>, </a:t>
            </a:r>
          </a:p>
          <a:p>
            <a:pPr algn="ctr">
              <a:buClr>
                <a:srgbClr val="000000"/>
              </a:buClr>
            </a:pPr>
            <a:r>
              <a:rPr lang="uk-UA" sz="2400" b="1" dirty="0">
                <a:latin typeface="+mj-lt"/>
                <a:cs typeface="Arial" panose="020B0604020202020204" pitchFamily="34" charset="0"/>
              </a:rPr>
              <a:t>уникаючи зайвих кроків у процесі </a:t>
            </a:r>
          </a:p>
          <a:p>
            <a:pPr algn="ctr">
              <a:buClr>
                <a:srgbClr val="000000"/>
              </a:buClr>
            </a:pPr>
            <a:r>
              <a:rPr lang="uk-UA" sz="2400" b="1" dirty="0">
                <a:latin typeface="+mj-lt"/>
                <a:cs typeface="Arial" panose="020B0604020202020204" pitchFamily="34" charset="0"/>
              </a:rPr>
              <a:t>моделювання освітнього простору</a:t>
            </a:r>
            <a:endParaRPr lang="uk-UA" sz="3000" kern="0" dirty="0">
              <a:latin typeface="+mj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3363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4482913" y="3290500"/>
            <a:ext cx="17817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135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35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4482913" y="3290500"/>
            <a:ext cx="17817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sz="135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35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Немає опису.">
            <a:extLst>
              <a:ext uri="{FF2B5EF4-FFF2-40B4-BE49-F238E27FC236}">
                <a16:creationId xmlns="" xmlns:a16="http://schemas.microsoft.com/office/drawing/2014/main" id="{E5AC86E9-CD4D-4B6D-A8CC-67617B0D8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7573" r="20728" b="267"/>
          <a:stretch/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241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8352928" cy="36004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uk-UA" sz="2400" dirty="0"/>
              <a:t>Керівник закладу освіти на підставі заяви батьків (одного з батьків) або інших законних представників (одного законного представника) дитини з особливими освітніми потребами та висновку інклюзивно-ресурсного центру про комплексну психолого-педагогічну оцінку розвитку дитини (далі - висновок) приймає рішення про утворення інклюзивного класу. </a:t>
            </a:r>
          </a:p>
          <a:p>
            <a:pPr>
              <a:spcAft>
                <a:spcPts val="1200"/>
              </a:spcAft>
            </a:pPr>
            <a:r>
              <a:rPr lang="uk-UA" sz="2400" dirty="0"/>
              <a:t>Інклюзивний клас утворюється в обов’язковому порядку за наявності однієї такої заяви.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15853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8C84433D-79C8-4E22-B570-A68DD653097F}"/>
              </a:ext>
            </a:extLst>
          </p:cNvPr>
          <p:cNvSpPr txBox="1">
            <a:spLocks/>
          </p:cNvSpPr>
          <p:nvPr/>
        </p:nvSpPr>
        <p:spPr>
          <a:xfrm>
            <a:off x="842954" y="548680"/>
            <a:ext cx="7689486" cy="540059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нормативно-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правової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бази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організаційно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-методичного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інклюзивного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(сайт МОН: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hlinkClick r:id="rId3"/>
              </a:rPr>
              <a:t>https://mon.gov.ua/ua/npa?params=&amp;type=npa&amp;key=&amp;from=&amp;to=&amp;num=&amp;category=&amp;tag=inklyuzivne-navchannya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можливостей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адаптація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до потреб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ООП.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інклюзивного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заяви одного з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законних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висновку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ІРЦ з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Погодження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з органом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засновником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фінансування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посад та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подання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необхідної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документації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ru-RU" sz="2000" b="1" dirty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uk-UA" sz="1600" dirty="0">
              <a:solidFill>
                <a:srgbClr val="000F2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565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8C84433D-79C8-4E22-B570-A68DD653097F}"/>
              </a:ext>
            </a:extLst>
          </p:cNvPr>
          <p:cNvSpPr txBox="1">
            <a:spLocks/>
          </p:cNvSpPr>
          <p:nvPr/>
        </p:nvSpPr>
        <p:spPr>
          <a:xfrm>
            <a:off x="885372" y="945279"/>
            <a:ext cx="7575059" cy="377986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Розроблення власного положення про Команду психолого-педагогічного супроводу на підставі Примірного положення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Наказ МОН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«Про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про команду психолого-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супроводу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потребами в закладах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08.06.2018 № 609)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5"/>
            </a:pPr>
            <a:endParaRPr lang="uk-UA" sz="23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Затвердження посадової інструкції асистента вчителя та ознайомлення з нею працівників та батьків</a:t>
            </a:r>
            <a:endParaRPr lang="uk-UA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73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84433D-79C8-4E22-B570-A68DD653097F}"/>
              </a:ext>
            </a:extLst>
          </p:cNvPr>
          <p:cNvSpPr txBox="1">
            <a:spLocks/>
          </p:cNvSpPr>
          <p:nvPr/>
        </p:nvSpPr>
        <p:spPr>
          <a:xfrm>
            <a:off x="762000" y="786652"/>
            <a:ext cx="7842448" cy="487459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Формування команди супроводу, розподіл обов’язків та затвердження наказом її персонального складу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7"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На основі висновку ІРЦ та заяви батьків подання клопотання в управління соціального захисту про введення штатної одиниці асистента дитини/учня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«Про соціальні послуги» від 17 січня 2019 року №2671-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VIII; </a:t>
            </a:r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Наказ Міністерства соціальної політики України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 від 17.08.2018 р.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N 1174 «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Про затвердження Змін до Переліку соціальних послуг, що надаються особам, які перебувають у складних життєвих обставинах і не можуть самостійно їх подолати» (п.19)).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7"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Укладання цивільно-правових угод для надання психолого-педагогічних і 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корекційно-розвиткових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послуг фахівцями.</a:t>
            </a:r>
          </a:p>
        </p:txBody>
      </p:sp>
    </p:spTree>
    <p:extLst>
      <p:ext uri="{BB962C8B-B14F-4D97-AF65-F5344CB8AC3E}">
        <p14:creationId xmlns:p14="http://schemas.microsoft.com/office/powerpoint/2010/main" val="1885441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8C84433D-79C8-4E22-B570-A68DD653097F}"/>
              </a:ext>
            </a:extLst>
          </p:cNvPr>
          <p:cNvSpPr txBox="1">
            <a:spLocks/>
          </p:cNvSpPr>
          <p:nvPr/>
        </p:nvSpPr>
        <p:spPr>
          <a:xfrm>
            <a:off x="899592" y="692696"/>
            <a:ext cx="7488831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Wingdings 2"/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10.  Затвердження індивідуальної програми розвитку дитини з ООП та завантаження її до Системи автоматизації роботи інклюзивно-ресурсних центрів.</a:t>
            </a:r>
          </a:p>
          <a:p>
            <a:pPr marL="0" indent="0">
              <a:spcAft>
                <a:spcPts val="1200"/>
              </a:spcAft>
              <a:buFont typeface="Wingdings 2"/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1200"/>
              </a:spcAft>
              <a:buFont typeface="Wingdings 2"/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11.  Складання, погодження з батьками та затвердження розкладу проведення психолого-педагогічних 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корекційно-розвиткових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занять.</a:t>
            </a:r>
          </a:p>
          <a:p>
            <a:pPr marL="0" indent="0">
              <a:spcAft>
                <a:spcPts val="1200"/>
              </a:spcAft>
              <a:buFont typeface="Wingdings 2"/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1200"/>
              </a:spcAft>
              <a:buFont typeface="Wingdings 2"/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12. Складання та затвердження індивідуального навчального плану для учнів із ООП (за потреби</a:t>
            </a:r>
            <a:r>
              <a:rPr lang="uk-UA" sz="1600" dirty="0">
                <a:latin typeface="Arial Black" panose="020B0A040201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069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6864" cy="864096"/>
          </a:xfrm>
        </p:spPr>
        <p:txBody>
          <a:bodyPr>
            <a:normAutofit/>
          </a:bodyPr>
          <a:lstStyle/>
          <a:p>
            <a:pPr algn="ctr"/>
            <a:r>
              <a:rPr lang="uk-UA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Міжнародні документи: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8496944" cy="6120680"/>
          </a:xfr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uk-UA" sz="2300" b="1" dirty="0"/>
              <a:t>Всесвітня декларація прав людини (1948)</a:t>
            </a:r>
          </a:p>
          <a:p>
            <a:pPr marL="0">
              <a:spcAft>
                <a:spcPts val="1200"/>
              </a:spcAft>
            </a:pPr>
            <a:r>
              <a:rPr lang="uk-UA" sz="2300" b="1" dirty="0"/>
              <a:t>Гарантує право на безкоштовну і обов'язкову освіту для всіх дітей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uk-UA" sz="2300" b="1" dirty="0">
                <a:latin typeface="Century Gothic" panose="020B0502020202020204"/>
              </a:rPr>
              <a:t> Декларація прав дитини (1959)</a:t>
            </a:r>
          </a:p>
          <a:p>
            <a:pPr marL="0">
              <a:spcAft>
                <a:spcPts val="1200"/>
              </a:spcAft>
            </a:pPr>
            <a:r>
              <a:rPr lang="uk-UA" sz="2300" b="1" dirty="0">
                <a:latin typeface="Century Gothic" panose="020B0502020202020204"/>
              </a:rPr>
              <a:t>Принцип 5. Дитина, яка є неповноцінною у фізичному, психічному або соціальному відношенні, повинна забезпечуватися спеціальним режимом, освітою і піклуванням, необхідним зважаючи на її особливий стан</a:t>
            </a:r>
          </a:p>
          <a:p>
            <a:pPr marL="0">
              <a:spcAft>
                <a:spcPts val="1200"/>
              </a:spcAft>
            </a:pPr>
            <a:r>
              <a:rPr lang="uk-UA" sz="2300" b="1" dirty="0">
                <a:latin typeface="Century Gothic" panose="020B0502020202020204"/>
              </a:rPr>
              <a:t>Принцип 10. Дитина має бути захищена від практики, яка може заохочувати расову, релігійну або будь-яку іншу форму дискримінації.</a:t>
            </a:r>
            <a:endParaRPr lang="ru-RU" sz="23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1973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8352928" cy="3384376"/>
          </a:xfrm>
        </p:spPr>
        <p:txBody>
          <a:bodyPr>
            <a:noAutofit/>
          </a:bodyPr>
          <a:lstStyle/>
          <a:p>
            <a:r>
              <a:rPr lang="uk-UA" sz="2400" dirty="0"/>
              <a:t>В інклюзивних класах кількість дітей з особливими освітніми потребами має становити не більше трьох осіб, зокрема:</a:t>
            </a:r>
          </a:p>
          <a:p>
            <a:r>
              <a:rPr lang="uk-UA" sz="2400" dirty="0"/>
              <a:t>- не більше одної дитини, яка потребує четвертого чи п’ятого рівня підтримки;</a:t>
            </a:r>
          </a:p>
          <a:p>
            <a:r>
              <a:rPr lang="uk-UA" sz="2400" dirty="0"/>
              <a:t>- не більше двох дітей, які потребують третього рівня підтримки;</a:t>
            </a:r>
          </a:p>
          <a:p>
            <a:r>
              <a:rPr lang="uk-UA" sz="2400" dirty="0"/>
              <a:t>- не більше трьох дітей, які потребують другого рівня підтримки.</a:t>
            </a:r>
          </a:p>
        </p:txBody>
      </p:sp>
    </p:spTree>
    <p:extLst>
      <p:ext uri="{BB962C8B-B14F-4D97-AF65-F5344CB8AC3E}">
        <p14:creationId xmlns:p14="http://schemas.microsoft.com/office/powerpoint/2010/main" val="2333557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8352928" cy="3384376"/>
          </a:xfrm>
        </p:spPr>
        <p:txBody>
          <a:bodyPr>
            <a:noAutofit/>
          </a:bodyPr>
          <a:lstStyle/>
          <a:p>
            <a:r>
              <a:rPr lang="uk-UA" sz="2400" dirty="0"/>
              <a:t>У період воєнного стану, надзвичайної ситуації або надзвичайного стану (особливого періоду) гранична кількість дітей з особливими освітніми потребами в інклюзивних класах, визначена цим Порядком, не застосовується. </a:t>
            </a:r>
          </a:p>
          <a:p>
            <a:r>
              <a:rPr lang="uk-UA" sz="2400" dirty="0"/>
              <a:t>Заклад освіти не може відмовити в організації інклюзивного навчання дитини з особливими освітніми потребами та створенні інклюзивного класу.</a:t>
            </a:r>
          </a:p>
        </p:txBody>
      </p:sp>
    </p:spTree>
    <p:extLst>
      <p:ext uri="{BB962C8B-B14F-4D97-AF65-F5344CB8AC3E}">
        <p14:creationId xmlns:p14="http://schemas.microsoft.com/office/powerpoint/2010/main" val="153405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8352928" cy="4176464"/>
          </a:xfrm>
        </p:spPr>
        <p:txBody>
          <a:bodyPr>
            <a:noAutofit/>
          </a:bodyPr>
          <a:lstStyle/>
          <a:p>
            <a:r>
              <a:rPr lang="uk-UA" sz="2400" dirty="0"/>
              <a:t>Освітній процес у закладі освіти організовується з урахуванням рівнів підтримки та на основі висновку.</a:t>
            </a:r>
          </a:p>
          <a:p>
            <a:endParaRPr lang="uk-UA" sz="2400" dirty="0"/>
          </a:p>
          <a:p>
            <a:r>
              <a:rPr lang="uk-UA" sz="2400" dirty="0"/>
              <a:t>Для дітей, у яких виникають труднощі під час навчання та які потребують постійної чи тимчасової підтримки в освітньому процесі, за рішенням закладу освіти може надаватися підтримка першого рівня.</a:t>
            </a:r>
          </a:p>
          <a:p>
            <a:r>
              <a:rPr lang="ru-RU" dirty="0"/>
              <a:t>(за </a:t>
            </a:r>
            <a:r>
              <a:rPr lang="ru-RU" dirty="0" err="1"/>
              <a:t>письмовою</a:t>
            </a:r>
            <a:r>
              <a:rPr lang="ru-RU" dirty="0"/>
              <a:t> </a:t>
            </a:r>
            <a:r>
              <a:rPr lang="ru-RU" dirty="0" err="1"/>
              <a:t>заявою</a:t>
            </a:r>
            <a:r>
              <a:rPr lang="ru-RU" dirty="0"/>
              <a:t> одного з </a:t>
            </a:r>
            <a:r>
              <a:rPr lang="ru-RU" dirty="0" err="1"/>
              <a:t>батьків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законного </a:t>
            </a:r>
            <a:r>
              <a:rPr lang="ru-RU" dirty="0" err="1"/>
              <a:t>представника</a:t>
            </a:r>
            <a:r>
              <a:rPr lang="ru-RU" dirty="0"/>
              <a:t> </a:t>
            </a:r>
            <a:r>
              <a:rPr lang="ru-RU" dirty="0" err="1"/>
              <a:t>керівник</a:t>
            </a:r>
            <a:r>
              <a:rPr lang="ru-RU" dirty="0"/>
              <a:t> закладу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утворює</a:t>
            </a:r>
            <a:r>
              <a:rPr lang="ru-RU" dirty="0"/>
              <a:t> команду психолого-</a:t>
            </a:r>
            <a:r>
              <a:rPr lang="ru-RU" dirty="0" err="1"/>
              <a:t>педагогічного</a:t>
            </a:r>
            <a:r>
              <a:rPr lang="ru-RU" dirty="0"/>
              <a:t> </a:t>
            </a:r>
            <a:r>
              <a:rPr lang="ru-RU" dirty="0" err="1"/>
              <a:t>супроводу</a:t>
            </a:r>
            <a:r>
              <a:rPr lang="ru-RU" dirty="0"/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2742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19608F0-9D32-4707-9CA9-EE78271DD3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397" t="26804" r="32982" b="24164"/>
          <a:stretch/>
        </p:blipFill>
        <p:spPr>
          <a:xfrm>
            <a:off x="30124" y="404664"/>
            <a:ext cx="911341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54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E300F96-02C5-497E-8D48-B80DCADBE1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32087" t="36839" r="29681" b="29675"/>
          <a:stretch/>
        </p:blipFill>
        <p:spPr>
          <a:xfrm>
            <a:off x="244278" y="1772816"/>
            <a:ext cx="8689157" cy="42809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19608F0-9D32-4707-9CA9-EE78271DD3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397" t="26804" r="32925" b="64383"/>
          <a:stretch/>
        </p:blipFill>
        <p:spPr>
          <a:xfrm>
            <a:off x="239269" y="479418"/>
            <a:ext cx="8699174" cy="127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3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3690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Документація асистента вчителя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8496944" cy="5616624"/>
          </a:xfr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b="1" dirty="0" err="1"/>
              <a:t>Посадова</a:t>
            </a:r>
            <a:r>
              <a:rPr lang="ru-RU" b="1" dirty="0"/>
              <a:t> </a:t>
            </a:r>
            <a:r>
              <a:rPr lang="ru-RU" b="1" dirty="0" err="1"/>
              <a:t>інструкція</a:t>
            </a:r>
            <a:endParaRPr lang="ru-RU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b="1" dirty="0" err="1"/>
              <a:t>Інструкція</a:t>
            </a:r>
            <a:r>
              <a:rPr lang="ru-RU" b="1" dirty="0"/>
              <a:t> з </a:t>
            </a:r>
            <a:r>
              <a:rPr lang="ru-RU" b="1" dirty="0" err="1"/>
              <a:t>охорони</a:t>
            </a:r>
            <a:r>
              <a:rPr lang="ru-RU" b="1" dirty="0"/>
              <a:t> </a:t>
            </a:r>
            <a:r>
              <a:rPr lang="ru-RU" b="1" dirty="0" err="1"/>
              <a:t>праці</a:t>
            </a:r>
            <a:endParaRPr lang="ru-RU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b="1" dirty="0" err="1"/>
              <a:t>Річний</a:t>
            </a:r>
            <a:r>
              <a:rPr lang="ru-RU" b="1" dirty="0"/>
              <a:t> план (</a:t>
            </a:r>
            <a:r>
              <a:rPr lang="ru-RU" b="1" dirty="0" err="1"/>
              <a:t>види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 за </a:t>
            </a:r>
            <a:r>
              <a:rPr lang="ru-RU" b="1" dirty="0" err="1"/>
              <a:t>посадовою</a:t>
            </a:r>
            <a:r>
              <a:rPr lang="ru-RU" b="1" dirty="0"/>
              <a:t> </a:t>
            </a:r>
            <a:r>
              <a:rPr lang="ru-RU" b="1" dirty="0" err="1"/>
              <a:t>інструкцією</a:t>
            </a:r>
            <a:r>
              <a:rPr lang="ru-RU" b="1" dirty="0"/>
              <a:t>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b="1" dirty="0" err="1"/>
              <a:t>Графік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 (</a:t>
            </a:r>
            <a:r>
              <a:rPr lang="ru-RU" b="1" dirty="0" err="1"/>
              <a:t>затверджується</a:t>
            </a:r>
            <a:r>
              <a:rPr lang="ru-RU" b="1" dirty="0"/>
              <a:t> </a:t>
            </a:r>
            <a:r>
              <a:rPr lang="ru-RU" b="1" dirty="0" err="1"/>
              <a:t>керівником</a:t>
            </a:r>
            <a:r>
              <a:rPr lang="ru-RU" b="1" dirty="0"/>
              <a:t> НЗ)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b="1" dirty="0" err="1"/>
              <a:t>Щоденник</a:t>
            </a:r>
            <a:r>
              <a:rPr lang="ru-RU" b="1" dirty="0"/>
              <a:t> </a:t>
            </a:r>
            <a:r>
              <a:rPr lang="ru-RU" b="1" dirty="0" err="1"/>
              <a:t>спостереження</a:t>
            </a:r>
            <a:endParaRPr lang="ru-RU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b="1" dirty="0"/>
              <a:t>Журнал </a:t>
            </a:r>
            <a:r>
              <a:rPr lang="ru-RU" b="1" dirty="0" err="1"/>
              <a:t>обліку</a:t>
            </a:r>
            <a:r>
              <a:rPr lang="ru-RU" b="1" dirty="0"/>
              <a:t> </a:t>
            </a:r>
            <a:r>
              <a:rPr lang="ru-RU" b="1" dirty="0" err="1"/>
              <a:t>робочого</a:t>
            </a:r>
            <a:r>
              <a:rPr lang="ru-RU" b="1" dirty="0"/>
              <a:t> часу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b="1" dirty="0" err="1"/>
              <a:t>Портфоліо</a:t>
            </a:r>
            <a:endParaRPr lang="ru-RU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1600" b="1" dirty="0" err="1"/>
              <a:t>Розклад</a:t>
            </a:r>
            <a:r>
              <a:rPr lang="ru-RU" sz="1600" b="1" dirty="0"/>
              <a:t> </a:t>
            </a:r>
            <a:r>
              <a:rPr lang="ru-RU" sz="1600" b="1" dirty="0" err="1"/>
              <a:t>уроків</a:t>
            </a:r>
            <a:r>
              <a:rPr lang="ru-RU" sz="1600" b="1" dirty="0"/>
              <a:t>. Список </a:t>
            </a:r>
            <a:r>
              <a:rPr lang="ru-RU" sz="1600" b="1" dirty="0" err="1"/>
              <a:t>учнів</a:t>
            </a:r>
            <a:r>
              <a:rPr lang="ru-RU" sz="1600" b="1" dirty="0"/>
              <a:t> з ООП. </a:t>
            </a:r>
            <a:r>
              <a:rPr lang="ru-RU" sz="1600" b="1" dirty="0" err="1"/>
              <a:t>Щоденний</a:t>
            </a:r>
            <a:r>
              <a:rPr lang="ru-RU" sz="1600" b="1" dirty="0"/>
              <a:t> план </a:t>
            </a:r>
            <a:r>
              <a:rPr lang="ru-RU" sz="1600" b="1" dirty="0" err="1"/>
              <a:t>роботи</a:t>
            </a:r>
            <a:r>
              <a:rPr lang="ru-RU" sz="1600" b="1" dirty="0"/>
              <a:t> (</a:t>
            </a:r>
            <a:r>
              <a:rPr lang="ru-RU" sz="1600" b="1" dirty="0" err="1"/>
              <a:t>адаптації</a:t>
            </a:r>
            <a:r>
              <a:rPr lang="ru-RU" sz="1600" b="1" dirty="0"/>
              <a:t>, робота з батьками, </a:t>
            </a:r>
            <a:r>
              <a:rPr lang="ru-RU" sz="1600" b="1" dirty="0" err="1"/>
              <a:t>відвід.уроків</a:t>
            </a:r>
            <a:r>
              <a:rPr lang="ru-RU" sz="1600" b="1" dirty="0"/>
              <a:t>…). </a:t>
            </a:r>
            <a:r>
              <a:rPr lang="ru-RU" sz="1600" b="1" dirty="0" err="1"/>
              <a:t>Таблиця</a:t>
            </a:r>
            <a:r>
              <a:rPr lang="ru-RU" sz="1600" b="1" dirty="0"/>
              <a:t> </a:t>
            </a:r>
            <a:r>
              <a:rPr lang="ru-RU" sz="1600" b="1" dirty="0" err="1"/>
              <a:t>обліку</a:t>
            </a:r>
            <a:r>
              <a:rPr lang="ru-RU" sz="1600" b="1" dirty="0"/>
              <a:t> </a:t>
            </a:r>
            <a:r>
              <a:rPr lang="ru-RU" sz="1600" b="1" dirty="0" err="1"/>
              <a:t>консультацій</a:t>
            </a:r>
            <a:r>
              <a:rPr lang="ru-RU" sz="1600" b="1" dirty="0"/>
              <a:t> та </a:t>
            </a:r>
            <a:r>
              <a:rPr lang="ru-RU" sz="1600" b="1" dirty="0" err="1"/>
              <a:t>просвітницьких</a:t>
            </a:r>
            <a:r>
              <a:rPr lang="ru-RU" sz="1600" b="1" dirty="0"/>
              <a:t> </a:t>
            </a:r>
            <a:r>
              <a:rPr lang="ru-RU" sz="1600" b="1" dirty="0" err="1"/>
              <a:t>заходів</a:t>
            </a:r>
            <a:r>
              <a:rPr lang="ru-RU" sz="1600" b="1" dirty="0"/>
              <a:t>. </a:t>
            </a:r>
            <a:r>
              <a:rPr lang="ru-RU" sz="1600" b="1" dirty="0" err="1"/>
              <a:t>Таблиця</a:t>
            </a:r>
            <a:r>
              <a:rPr lang="ru-RU" sz="1600" b="1" dirty="0"/>
              <a:t> </a:t>
            </a:r>
            <a:r>
              <a:rPr lang="ru-RU" sz="1600" b="1" dirty="0" err="1"/>
              <a:t>обліку</a:t>
            </a:r>
            <a:r>
              <a:rPr lang="ru-RU" sz="1600" b="1" dirty="0"/>
              <a:t> </a:t>
            </a:r>
            <a:r>
              <a:rPr lang="ru-RU" sz="1600" b="1" dirty="0" err="1"/>
              <a:t>методичної</a:t>
            </a:r>
            <a:r>
              <a:rPr lang="ru-RU" sz="1600" b="1" dirty="0"/>
              <a:t> </a:t>
            </a:r>
            <a:r>
              <a:rPr lang="ru-RU" sz="1600" b="1" dirty="0" err="1"/>
              <a:t>роботи</a:t>
            </a:r>
            <a:r>
              <a:rPr lang="ru-RU" sz="1600" b="1" dirty="0"/>
              <a:t>. План </a:t>
            </a:r>
            <a:r>
              <a:rPr lang="ru-RU" sz="1600" b="1" dirty="0" err="1"/>
              <a:t>самоосвіти</a:t>
            </a:r>
            <a:endParaRPr lang="ru-RU" sz="16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78288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461831"/>
              </p:ext>
            </p:extLst>
          </p:nvPr>
        </p:nvGraphicFramePr>
        <p:xfrm>
          <a:off x="251520" y="364272"/>
          <a:ext cx="864096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0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58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11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884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94066">
                <a:tc>
                  <a:txBody>
                    <a:bodyPr/>
                    <a:lstStyle/>
                    <a:p>
                      <a:r>
                        <a:rPr lang="uk-UA" sz="1400" dirty="0"/>
                        <a:t>Дата. День тижня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Час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Предмет (тема)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Зміст роботи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Вид діяльності</a:t>
                      </a:r>
                      <a:r>
                        <a:rPr lang="uk-UA" sz="1400" baseline="0" dirty="0"/>
                        <a:t> (роботи)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Примітка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r>
                        <a:rPr lang="uk-UA" sz="1400" dirty="0"/>
                        <a:t>Понеділок</a:t>
                      </a:r>
                    </a:p>
                    <a:p>
                      <a:r>
                        <a:rPr lang="uk-UA" sz="1400" dirty="0"/>
                        <a:t>04.09.23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8:00-8:45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ЯДС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Робота у класі (очно, дистанційно).</a:t>
                      </a:r>
                    </a:p>
                    <a:p>
                      <a:r>
                        <a:rPr lang="uk-UA" sz="1400" dirty="0"/>
                        <a:t>(Допомога в організації дистанційного навчання)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Classroom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endParaRPr lang="uk-U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8:55-9:40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Українська мова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/>
                        <a:t>Робота у класі (очно, дистанційно)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endParaRPr lang="uk-U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9:50-10:35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/>
                        <a:t>Робота у класі (очно, дистанційно)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endParaRPr lang="uk-U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10:55-11:40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Іноземна мова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/>
                        <a:t>Робота у класі (очно, дистанційно)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endParaRPr lang="uk-U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11:50-12:35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Інформатика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/>
                        <a:t>Робота у класі (очно, дистанційно)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295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p-008-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05" y="188640"/>
            <a:ext cx="855498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8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6864" cy="864096"/>
          </a:xfrm>
        </p:spPr>
        <p:txBody>
          <a:bodyPr>
            <a:normAutofit/>
          </a:bodyPr>
          <a:lstStyle/>
          <a:p>
            <a:pPr algn="ctr"/>
            <a:r>
              <a:rPr lang="uk-UA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Міжнародні документи: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8496944" cy="6120680"/>
          </a:xfr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uk-UA" b="1" dirty="0"/>
              <a:t>Конвенція ООН «Про права дитини» (1989)</a:t>
            </a:r>
          </a:p>
          <a:p>
            <a:pPr marL="0">
              <a:spcAft>
                <a:spcPts val="1200"/>
              </a:spcAft>
            </a:pPr>
            <a:r>
              <a:rPr lang="uk-UA" b="1" dirty="0"/>
              <a:t>Ст.23. Дитина з особливими освітніми потребами повинна мати; доступ до освіти, виховання, медичного обслуговування,  реабілітаційних послуг, професійної підготовки, максимально можливої  соціальної інтеграції та індивідуального розвитку, включаючи його чи її культурний та духовний розвиток</a:t>
            </a:r>
          </a:p>
          <a:p>
            <a:pPr marL="0">
              <a:spcAft>
                <a:spcPts val="1200"/>
              </a:spcAft>
            </a:pPr>
            <a:r>
              <a:rPr lang="uk-UA" b="1" dirty="0"/>
              <a:t>Держави-учасниці визнають, що </a:t>
            </a:r>
            <a:r>
              <a:rPr lang="uk-UA" b="1" dirty="0" err="1"/>
              <a:t>неповносправна</a:t>
            </a:r>
            <a:r>
              <a:rPr lang="uk-UA" b="1" dirty="0"/>
              <a:t> в розумовому або фізичному відношенні дитина має вести повноцінне й достойне життя</a:t>
            </a:r>
          </a:p>
          <a:p>
            <a:pPr marL="0">
              <a:spcAft>
                <a:spcPts val="1200"/>
              </a:spcAft>
            </a:pPr>
            <a:r>
              <a:rPr lang="uk-UA" b="1" dirty="0"/>
              <a:t>Підхід до освіти на основі прав </a:t>
            </a:r>
            <a:r>
              <a:rPr lang="uk-UA" b="1" dirty="0" err="1"/>
              <a:t>грунтується</a:t>
            </a:r>
            <a:r>
              <a:rPr lang="uk-UA" b="1" dirty="0"/>
              <a:t> на трьох принципах: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uk-UA" b="1" dirty="0"/>
              <a:t>Доступність і обов'язковість освіти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uk-UA" b="1" dirty="0"/>
              <a:t>Рівність, інклюзія та відсутність дискримінації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uk-UA" b="1" dirty="0"/>
              <a:t>Право на якісну освіту</a:t>
            </a:r>
            <a:endParaRPr lang="ru-RU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61267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6864" cy="864096"/>
          </a:xfrm>
        </p:spPr>
        <p:txBody>
          <a:bodyPr>
            <a:normAutofit/>
          </a:bodyPr>
          <a:lstStyle/>
          <a:p>
            <a:pPr algn="ctr"/>
            <a:r>
              <a:rPr lang="uk-UA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Міжнародні документи: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8496944" cy="6120680"/>
          </a:xfr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uk-UA" sz="2300" b="1" dirty="0"/>
              <a:t>Всесвітня декларація (1990)</a:t>
            </a:r>
          </a:p>
          <a:p>
            <a:pPr marL="0">
              <a:spcAft>
                <a:spcPts val="1200"/>
              </a:spcAft>
            </a:pPr>
            <a:r>
              <a:rPr lang="uk-UA" sz="2300" b="1" dirty="0"/>
              <a:t>Освіта для всіх означає гарантію всім дітям їхнього права на доступ до якісної базової освіти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uk-UA" sz="2300" b="1" dirty="0">
                <a:latin typeface="Century Gothic" panose="020B0502020202020204"/>
              </a:rPr>
              <a:t>Стандартні правила ООН щодо зрівняння можливостей людей з інвалідністю  (1993)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uk-UA" sz="2300" b="1" dirty="0">
                <a:latin typeface="Century Gothic" panose="020B0502020202020204"/>
              </a:rPr>
              <a:t>Містять заклик до всіх держав зробити освіту осіб з фізичними та розумовими порушеннями невід'ємною частиною системи освіти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uk-UA" sz="2300" b="1" dirty="0">
                <a:latin typeface="Century Gothic" panose="020B0502020202020204"/>
              </a:rPr>
              <a:t>Держави мають застосовувати гнучкі навчальні програми, які можна адаптувати до різних потреб людини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uk-UA" sz="2300" b="1" dirty="0">
                <a:latin typeface="Century Gothic" panose="020B0502020202020204"/>
              </a:rPr>
              <a:t>Підтримка вчителів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uk-UA" sz="2300" b="1" dirty="0">
                <a:latin typeface="Century Gothic" panose="020B0502020202020204"/>
              </a:rPr>
              <a:t>Формування ресурсів для забезпечення освіти</a:t>
            </a:r>
            <a:endParaRPr lang="ru-RU" sz="23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65266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6864" cy="864096"/>
          </a:xfrm>
        </p:spPr>
        <p:txBody>
          <a:bodyPr>
            <a:normAutofit/>
          </a:bodyPr>
          <a:lstStyle/>
          <a:p>
            <a:pPr algn="ctr"/>
            <a:r>
              <a:rPr lang="uk-UA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Міжнародні документи: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8496944" cy="6120680"/>
          </a:xfr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uk-UA" sz="2300" b="1" dirty="0" err="1"/>
              <a:t>Саламанська</a:t>
            </a:r>
            <a:r>
              <a:rPr lang="uk-UA" sz="2300" b="1" dirty="0"/>
              <a:t> декларація (1994) (План дій до декларації)</a:t>
            </a:r>
          </a:p>
          <a:p>
            <a:pPr marL="0">
              <a:spcAft>
                <a:spcPts val="1200"/>
              </a:spcAft>
            </a:pPr>
            <a:r>
              <a:rPr lang="uk-UA" sz="2300" b="1" dirty="0"/>
              <a:t>Містить заклик до урядів всіх країн затвердити на законодавчому рівні принцип інклюзивної освіти та приймати до загальноосвітніх шкіл усіх дітей, якщо немає </a:t>
            </a:r>
            <a:r>
              <a:rPr lang="uk-UA" sz="2300" b="1" dirty="0" err="1"/>
              <a:t>вийняткових</a:t>
            </a:r>
            <a:r>
              <a:rPr lang="uk-UA" sz="2300" b="1" dirty="0"/>
              <a:t> випадків, які унеможливлюють це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uk-UA" sz="2300" b="1" dirty="0">
                <a:latin typeface="Century Gothic" panose="020B0502020202020204"/>
              </a:rPr>
              <a:t>Програма дій щодо освіти осіб з особливими освітніми потребами  (1994)</a:t>
            </a:r>
          </a:p>
          <a:p>
            <a:pPr marL="0">
              <a:spcAft>
                <a:spcPts val="1200"/>
              </a:spcAft>
            </a:pPr>
            <a:r>
              <a:rPr lang="uk-UA" sz="2300" b="1" dirty="0">
                <a:latin typeface="Century Gothic" panose="020B0502020202020204"/>
              </a:rPr>
              <a:t>Батьки користуються правом на те, щоб з ними консультувалися стосовно форм освіти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1815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6864" cy="864096"/>
          </a:xfrm>
        </p:spPr>
        <p:txBody>
          <a:bodyPr>
            <a:normAutofit/>
          </a:bodyPr>
          <a:lstStyle/>
          <a:p>
            <a:pPr algn="ctr"/>
            <a:r>
              <a:rPr lang="uk-UA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Міжнародні документи: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8496944" cy="6120680"/>
          </a:xfr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uk-UA" sz="2300" b="1" dirty="0" err="1"/>
              <a:t>Декарська</a:t>
            </a:r>
            <a:r>
              <a:rPr lang="uk-UA" sz="2300" b="1" dirty="0"/>
              <a:t> декларація (2000)</a:t>
            </a:r>
          </a:p>
          <a:p>
            <a:pPr marL="0">
              <a:spcAft>
                <a:spcPts val="1200"/>
              </a:spcAft>
            </a:pPr>
            <a:r>
              <a:rPr lang="uk-UA" sz="2300" b="1" dirty="0"/>
              <a:t>В центрі уваги має стояти особа з певними обмеженнями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uk-UA" sz="2300" b="1" dirty="0">
                <a:latin typeface="Century Gothic" panose="020B0502020202020204"/>
              </a:rPr>
              <a:t>Конвенція ООН щодо осіб з особливими потребами   (2005)</a:t>
            </a:r>
          </a:p>
          <a:p>
            <a:pPr marL="0">
              <a:spcAft>
                <a:spcPts val="1200"/>
              </a:spcAft>
            </a:pPr>
            <a:r>
              <a:rPr lang="ru-RU" sz="2400" b="1" dirty="0" err="1"/>
              <a:t>Обстоює</a:t>
            </a:r>
            <a:r>
              <a:rPr lang="ru-RU" sz="2400" b="1" dirty="0"/>
              <a:t> права людей з </a:t>
            </a:r>
            <a:r>
              <a:rPr lang="ru-RU" sz="2400" b="1" dirty="0" err="1"/>
              <a:t>особливими</a:t>
            </a:r>
            <a:r>
              <a:rPr lang="ru-RU" sz="2400" b="1" dirty="0"/>
              <a:t> потребами на </a:t>
            </a:r>
            <a:r>
              <a:rPr lang="ru-RU" sz="2400" b="1" dirty="0" err="1"/>
              <a:t>освіту</a:t>
            </a:r>
            <a:r>
              <a:rPr lang="ru-RU" sz="2400" b="1" dirty="0"/>
              <a:t> без </a:t>
            </a:r>
            <a:r>
              <a:rPr lang="ru-RU" sz="2400" b="1" dirty="0" err="1"/>
              <a:t>дискримінації</a:t>
            </a:r>
            <a:r>
              <a:rPr lang="ru-RU" sz="2400" b="1" dirty="0"/>
              <a:t>.</a:t>
            </a:r>
          </a:p>
          <a:p>
            <a:pPr marL="0">
              <a:spcAft>
                <a:spcPts val="1200"/>
              </a:spcAft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2684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686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Нормативно-правові документи: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8496944" cy="6120680"/>
          </a:xfr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uk-UA" sz="2300" b="1" dirty="0"/>
              <a:t>Закон України «Про освіту» 2145-19 від 05.09.2017, (стаття 19, 20)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uk-UA" sz="2300" b="1" dirty="0"/>
              <a:t>Концепція розвитку інклюзивної освіти (затверджена Наказом МОН України від 01.10.2010 р.№912) (шлях впровадження інклюзивної освіти)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uk-UA" sz="2300" b="1" dirty="0">
                <a:latin typeface="Century Gothic" panose="020B0502020202020204"/>
              </a:rPr>
              <a:t> Постанова КМУ  від 15.09.2021 р. № 957 «Про  порядок організації інклюзивного навчання у закладах загальної середньої освіти» (зі змінами від 26.04.2022р. №483)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2300" b="1" dirty="0"/>
              <a:t>Постанова КМУ </a:t>
            </a:r>
            <a:r>
              <a:rPr lang="ru-RU" sz="2300" b="1" dirty="0" err="1"/>
              <a:t>від</a:t>
            </a:r>
            <a:r>
              <a:rPr lang="ru-RU" sz="2300" b="1" dirty="0"/>
              <a:t> 12.07.2017 р. №545 «Про </a:t>
            </a:r>
            <a:r>
              <a:rPr lang="uk-UA" sz="2300" b="1" dirty="0"/>
              <a:t>затвердження Положення про інклюзивно-ресурсний центр</a:t>
            </a:r>
            <a:r>
              <a:rPr lang="ru-RU" sz="2300" b="1" dirty="0"/>
              <a:t>» (</a:t>
            </a:r>
            <a:r>
              <a:rPr lang="ru-RU" sz="2300" b="1" dirty="0" err="1"/>
              <a:t>зі</a:t>
            </a:r>
            <a:r>
              <a:rPr lang="ru-RU" sz="2300" b="1" dirty="0"/>
              <a:t> </a:t>
            </a:r>
            <a:r>
              <a:rPr lang="ru-RU" sz="2300" b="1" dirty="0" err="1"/>
              <a:t>змінами</a:t>
            </a:r>
            <a:r>
              <a:rPr lang="ru-RU" sz="2300" b="1" dirty="0"/>
              <a:t> </a:t>
            </a:r>
            <a:r>
              <a:rPr lang="ru-RU" sz="2300" b="1" dirty="0" err="1"/>
              <a:t>від</a:t>
            </a:r>
            <a:r>
              <a:rPr lang="ru-RU" sz="2300" b="1" dirty="0"/>
              <a:t> 29.04.2022р. №493)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23629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686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Нормативно-правові документи: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8496944" cy="6120680"/>
          </a:xfr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uk-UA" sz="2300" b="1" dirty="0"/>
              <a:t>Наказ МОН «</a:t>
            </a:r>
            <a:r>
              <a:rPr lang="ru-RU" sz="2300" b="1" dirty="0"/>
              <a:t>Про </a:t>
            </a:r>
            <a:r>
              <a:rPr lang="uk-UA" sz="2300" b="1" dirty="0"/>
              <a:t>затвердження Положення про команду психолого-педагогічного супроводу дітей з особливими освітніми потребами в закладах загальної середньої та дошкільної освіти</a:t>
            </a:r>
            <a:r>
              <a:rPr lang="ru-RU" sz="2300" b="1" dirty="0"/>
              <a:t>» </a:t>
            </a:r>
            <a:r>
              <a:rPr lang="ru-RU" sz="2300" b="1" dirty="0" err="1"/>
              <a:t>від</a:t>
            </a:r>
            <a:r>
              <a:rPr lang="ru-RU" sz="2300" b="1" dirty="0"/>
              <a:t> 08.06.2018 № 609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2300" b="1" dirty="0" err="1"/>
              <a:t>Методичні</a:t>
            </a:r>
            <a:r>
              <a:rPr lang="ru-RU" sz="2300" b="1" dirty="0"/>
              <a:t> </a:t>
            </a:r>
            <a:r>
              <a:rPr lang="ru-RU" sz="2300" b="1" dirty="0" err="1"/>
              <a:t>рекомендації</a:t>
            </a:r>
            <a:r>
              <a:rPr lang="ru-RU" sz="2300" b="1" dirty="0"/>
              <a:t> «</a:t>
            </a:r>
            <a:r>
              <a:rPr lang="ru-RU" sz="2300" b="1" dirty="0" err="1"/>
              <a:t>Безпечне</a:t>
            </a:r>
            <a:r>
              <a:rPr lang="ru-RU" sz="2300" b="1" dirty="0"/>
              <a:t> </a:t>
            </a:r>
            <a:r>
              <a:rPr lang="ru-RU" sz="2300" b="1" dirty="0" err="1"/>
              <a:t>освітнє</a:t>
            </a:r>
            <a:r>
              <a:rPr lang="ru-RU" sz="2300" b="1" dirty="0"/>
              <a:t> </a:t>
            </a:r>
            <a:r>
              <a:rPr lang="ru-RU" sz="2300" b="1" dirty="0" err="1"/>
              <a:t>середовище</a:t>
            </a:r>
            <a:r>
              <a:rPr lang="ru-RU" sz="2300" b="1" dirty="0"/>
              <a:t>: </a:t>
            </a:r>
            <a:r>
              <a:rPr lang="ru-RU" sz="2300" b="1" dirty="0" err="1"/>
              <a:t>Надання</a:t>
            </a:r>
            <a:r>
              <a:rPr lang="ru-RU" sz="2300" b="1" dirty="0"/>
              <a:t> </a:t>
            </a:r>
            <a:r>
              <a:rPr lang="ru-RU" sz="2300" b="1" dirty="0" err="1"/>
              <a:t>індивідуальної</a:t>
            </a:r>
            <a:r>
              <a:rPr lang="ru-RU" sz="2300" b="1" dirty="0"/>
              <a:t> </a:t>
            </a:r>
            <a:r>
              <a:rPr lang="ru-RU" sz="2300" b="1" dirty="0" err="1"/>
              <a:t>підтримки</a:t>
            </a:r>
            <a:r>
              <a:rPr lang="ru-RU" sz="2300" b="1" dirty="0"/>
              <a:t> </a:t>
            </a:r>
            <a:r>
              <a:rPr lang="ru-RU" sz="2300" b="1" dirty="0" err="1"/>
              <a:t>учням</a:t>
            </a:r>
            <a:r>
              <a:rPr lang="ru-RU" sz="2300" b="1" dirty="0"/>
              <a:t> з ООП </a:t>
            </a:r>
            <a:r>
              <a:rPr lang="ru-RU" sz="2300" b="1" dirty="0" err="1"/>
              <a:t>під</a:t>
            </a:r>
            <a:r>
              <a:rPr lang="ru-RU" sz="2300" b="1" dirty="0"/>
              <a:t> час </a:t>
            </a:r>
            <a:r>
              <a:rPr lang="ru-RU" sz="2300" b="1" dirty="0" err="1"/>
              <a:t>підготовки</a:t>
            </a:r>
            <a:r>
              <a:rPr lang="ru-RU" sz="2300" b="1" dirty="0"/>
              <a:t> до </a:t>
            </a:r>
            <a:r>
              <a:rPr lang="ru-RU" sz="2300" b="1" dirty="0" err="1"/>
              <a:t>реагування</a:t>
            </a:r>
            <a:r>
              <a:rPr lang="ru-RU" sz="2300" b="1" dirty="0"/>
              <a:t> на </a:t>
            </a:r>
            <a:r>
              <a:rPr lang="ru-RU" sz="2300" b="1" dirty="0" err="1"/>
              <a:t>надзвичайні</a:t>
            </a:r>
            <a:r>
              <a:rPr lang="ru-RU" sz="2300" b="1" dirty="0"/>
              <a:t> </a:t>
            </a:r>
            <a:r>
              <a:rPr lang="ru-RU" sz="2300" b="1" dirty="0" err="1"/>
              <a:t>ситуації</a:t>
            </a:r>
            <a:r>
              <a:rPr lang="ru-RU" sz="2300" b="1" dirty="0"/>
              <a:t>», </a:t>
            </a:r>
            <a:r>
              <a:rPr lang="ru-RU" sz="2300" b="1" dirty="0" err="1"/>
              <a:t>розроблені</a:t>
            </a:r>
            <a:r>
              <a:rPr lang="ru-RU" sz="2300" b="1" dirty="0"/>
              <a:t> </a:t>
            </a:r>
            <a:r>
              <a:rPr lang="ru-RU" sz="2300" b="1" dirty="0" err="1"/>
              <a:t>Держустановою</a:t>
            </a:r>
            <a:r>
              <a:rPr lang="ru-RU" sz="2300" b="1" dirty="0"/>
              <a:t> «</a:t>
            </a:r>
            <a:r>
              <a:rPr lang="ru-RU" sz="2300" b="1" dirty="0" err="1"/>
              <a:t>Український</a:t>
            </a:r>
            <a:r>
              <a:rPr lang="ru-RU" sz="2300" b="1" dirty="0"/>
              <a:t> </a:t>
            </a:r>
            <a:r>
              <a:rPr lang="ru-RU" sz="2300" b="1" dirty="0" err="1"/>
              <a:t>інститут</a:t>
            </a:r>
            <a:r>
              <a:rPr lang="ru-RU" sz="2300" b="1" dirty="0"/>
              <a:t> </a:t>
            </a:r>
            <a:r>
              <a:rPr lang="ru-RU" sz="2300" b="1" dirty="0" err="1"/>
              <a:t>розвитку</a:t>
            </a:r>
            <a:r>
              <a:rPr lang="ru-RU" sz="2300" b="1" dirty="0"/>
              <a:t> </a:t>
            </a:r>
            <a:r>
              <a:rPr lang="ru-RU" sz="2300" b="1" dirty="0" err="1"/>
              <a:t>освіти</a:t>
            </a:r>
            <a:r>
              <a:rPr lang="ru-RU" sz="2300" b="1" dirty="0"/>
              <a:t>» (лист МОН </a:t>
            </a:r>
            <a:r>
              <a:rPr lang="ru-RU" sz="2300" b="1" dirty="0" err="1"/>
              <a:t>від</a:t>
            </a:r>
            <a:r>
              <a:rPr lang="ru-RU" sz="2300" b="1" dirty="0"/>
              <a:t> 03.08.2023 №1</a:t>
            </a:r>
            <a:r>
              <a:rPr lang="en-US" sz="2300" b="1" dirty="0"/>
              <a:t>/</a:t>
            </a:r>
            <a:r>
              <a:rPr lang="uk-UA" sz="2300" b="1" dirty="0"/>
              <a:t>11479-23</a:t>
            </a:r>
            <a:r>
              <a:rPr lang="ru-RU" sz="2300" b="1" dirty="0"/>
              <a:t>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2300" b="1" dirty="0"/>
              <a:t>Наказ МОН «Про </a:t>
            </a:r>
            <a:r>
              <a:rPr lang="ru-RU" sz="2300" b="1" dirty="0" err="1"/>
              <a:t>деякі</a:t>
            </a:r>
            <a:r>
              <a:rPr lang="ru-RU" sz="2300" b="1" dirty="0"/>
              <a:t> </a:t>
            </a:r>
            <a:r>
              <a:rPr lang="ru-RU" sz="2300" b="1" dirty="0" err="1"/>
              <a:t>питання</a:t>
            </a:r>
            <a:r>
              <a:rPr lang="ru-RU" sz="2300" b="1" dirty="0"/>
              <a:t> </a:t>
            </a:r>
            <a:r>
              <a:rPr lang="ru-RU" sz="2300" b="1" dirty="0" err="1"/>
              <a:t>організації</a:t>
            </a:r>
            <a:r>
              <a:rPr lang="ru-RU" sz="2300" b="1" dirty="0"/>
              <a:t> </a:t>
            </a:r>
            <a:r>
              <a:rPr lang="ru-RU" sz="2300" b="1" dirty="0" err="1"/>
              <a:t>здобуття</a:t>
            </a:r>
            <a:r>
              <a:rPr lang="ru-RU" sz="2300" b="1" dirty="0"/>
              <a:t> </a:t>
            </a:r>
            <a:r>
              <a:rPr lang="ru-RU" sz="2300" b="1" dirty="0" err="1"/>
              <a:t>загальної</a:t>
            </a:r>
            <a:r>
              <a:rPr lang="ru-RU" sz="2300" b="1" dirty="0"/>
              <a:t> </a:t>
            </a:r>
            <a:r>
              <a:rPr lang="ru-RU" sz="2300" b="1" dirty="0" err="1"/>
              <a:t>середньої</a:t>
            </a:r>
            <a:r>
              <a:rPr lang="ru-RU" sz="2300" b="1" dirty="0"/>
              <a:t> </a:t>
            </a:r>
            <a:r>
              <a:rPr lang="ru-RU" sz="2300" b="1" dirty="0" err="1"/>
              <a:t>освіти</a:t>
            </a:r>
            <a:r>
              <a:rPr lang="ru-RU" sz="2300" b="1" dirty="0"/>
              <a:t> та </a:t>
            </a:r>
            <a:r>
              <a:rPr lang="ru-RU" sz="2300" b="1" dirty="0" err="1"/>
              <a:t>освітнього</a:t>
            </a:r>
            <a:r>
              <a:rPr lang="ru-RU" sz="2300" b="1" dirty="0"/>
              <a:t> </a:t>
            </a:r>
            <a:r>
              <a:rPr lang="ru-RU" sz="2300" b="1" dirty="0" err="1"/>
              <a:t>процесу</a:t>
            </a:r>
            <a:r>
              <a:rPr lang="ru-RU" sz="2300" b="1" dirty="0"/>
              <a:t> в </a:t>
            </a:r>
            <a:r>
              <a:rPr lang="ru-RU" sz="2300" b="1" dirty="0" err="1"/>
              <a:t>умовах</a:t>
            </a:r>
            <a:r>
              <a:rPr lang="ru-RU" sz="2300" b="1" dirty="0"/>
              <a:t> </a:t>
            </a:r>
            <a:r>
              <a:rPr lang="ru-RU" sz="2300" b="1" dirty="0" err="1"/>
              <a:t>воєнного</a:t>
            </a:r>
            <a:r>
              <a:rPr lang="ru-RU" sz="2300" b="1" dirty="0"/>
              <a:t> стану в </a:t>
            </a:r>
            <a:r>
              <a:rPr lang="ru-RU" sz="2300" b="1" dirty="0" err="1"/>
              <a:t>Україні</a:t>
            </a:r>
            <a:r>
              <a:rPr lang="ru-RU" sz="2300" b="1" dirty="0"/>
              <a:t>» (28.03.2022 №274)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07844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686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Нормативно-правові документи: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8496944" cy="6120680"/>
          </a:xfr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uk-UA" sz="2300" b="1" dirty="0"/>
              <a:t>Наказом </a:t>
            </a:r>
            <a:r>
              <a:rPr lang="ru-RU" sz="2300" b="1" dirty="0"/>
              <a:t>МОН </a:t>
            </a:r>
            <a:r>
              <a:rPr lang="ru-RU" sz="2300" b="1" dirty="0" err="1"/>
              <a:t>від</a:t>
            </a:r>
            <a:r>
              <a:rPr lang="ru-RU" sz="2300" b="1" dirty="0"/>
              <a:t> 15.05.2023 №563 </a:t>
            </a:r>
            <a:r>
              <a:rPr lang="ru-RU" sz="2300" b="1" dirty="0" err="1"/>
              <a:t>затверджено</a:t>
            </a:r>
            <a:r>
              <a:rPr lang="ru-RU" sz="2300" b="1" dirty="0"/>
              <a:t> </a:t>
            </a:r>
            <a:r>
              <a:rPr lang="ru-RU" sz="2300" b="1" dirty="0" err="1"/>
              <a:t>Методичні</a:t>
            </a:r>
            <a:r>
              <a:rPr lang="ru-RU" sz="2300" b="1" dirty="0"/>
              <a:t> </a:t>
            </a:r>
            <a:r>
              <a:rPr lang="ru-RU" sz="2300" b="1" dirty="0" err="1"/>
              <a:t>рекомендації</a:t>
            </a:r>
            <a:r>
              <a:rPr lang="ru-RU" sz="2300" b="1" dirty="0"/>
              <a:t> </a:t>
            </a:r>
            <a:r>
              <a:rPr lang="ru-RU" sz="2300" b="1" dirty="0" err="1"/>
              <a:t>щодо</a:t>
            </a:r>
            <a:r>
              <a:rPr lang="ru-RU" sz="2300" b="1" dirty="0"/>
              <a:t> </a:t>
            </a:r>
            <a:r>
              <a:rPr lang="ru-RU" sz="2300" b="1" dirty="0" err="1"/>
              <a:t>окремих</a:t>
            </a:r>
            <a:r>
              <a:rPr lang="ru-RU" sz="2300" b="1" dirty="0"/>
              <a:t> </a:t>
            </a:r>
            <a:r>
              <a:rPr lang="ru-RU" sz="2300" b="1" dirty="0" err="1"/>
              <a:t>питань</a:t>
            </a:r>
            <a:r>
              <a:rPr lang="ru-RU" sz="2300" b="1" dirty="0"/>
              <a:t> </a:t>
            </a:r>
            <a:r>
              <a:rPr lang="ru-RU" sz="2300" b="1" dirty="0" err="1"/>
              <a:t>здобуття</a:t>
            </a:r>
            <a:r>
              <a:rPr lang="ru-RU" sz="2300" b="1" dirty="0"/>
              <a:t> </a:t>
            </a:r>
            <a:r>
              <a:rPr lang="ru-RU" sz="2300" b="1" dirty="0" err="1"/>
              <a:t>освіти</a:t>
            </a:r>
            <a:r>
              <a:rPr lang="ru-RU" sz="2300" b="1" dirty="0"/>
              <a:t> в закладах </a:t>
            </a:r>
            <a:r>
              <a:rPr lang="ru-RU" sz="2300" b="1" dirty="0" err="1"/>
              <a:t>загальної</a:t>
            </a:r>
            <a:r>
              <a:rPr lang="ru-RU" sz="2300" b="1" dirty="0"/>
              <a:t> </a:t>
            </a:r>
            <a:r>
              <a:rPr lang="ru-RU" sz="2300" b="1" dirty="0" err="1"/>
              <a:t>середньої</a:t>
            </a:r>
            <a:r>
              <a:rPr lang="ru-RU" sz="2300" b="1" dirty="0"/>
              <a:t> </a:t>
            </a:r>
            <a:r>
              <a:rPr lang="ru-RU" sz="2300" b="1" dirty="0" err="1"/>
              <a:t>освіти</a:t>
            </a:r>
            <a:r>
              <a:rPr lang="ru-RU" sz="2300" b="1" dirty="0"/>
              <a:t> в </a:t>
            </a:r>
            <a:r>
              <a:rPr lang="ru-RU" sz="2300" b="1" dirty="0" err="1"/>
              <a:t>умовах</a:t>
            </a:r>
            <a:r>
              <a:rPr lang="ru-RU" sz="2300" b="1" dirty="0"/>
              <a:t> </a:t>
            </a:r>
            <a:r>
              <a:rPr lang="ru-RU" sz="2300" b="1" dirty="0" err="1"/>
              <a:t>воєнного</a:t>
            </a:r>
            <a:r>
              <a:rPr lang="ru-RU" sz="2300" b="1" dirty="0"/>
              <a:t> стану в </a:t>
            </a:r>
            <a:r>
              <a:rPr lang="ru-RU" sz="2300" b="1" dirty="0" err="1"/>
              <a:t>Україні</a:t>
            </a:r>
            <a:endParaRPr lang="ru-RU" sz="23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2300" b="1" dirty="0" err="1"/>
              <a:t>Листи</a:t>
            </a:r>
            <a:r>
              <a:rPr lang="ru-RU" sz="2300" b="1" dirty="0"/>
              <a:t> МОН </a:t>
            </a:r>
            <a:r>
              <a:rPr lang="ru-RU" sz="2300" b="1" dirty="0" err="1"/>
              <a:t>від</a:t>
            </a:r>
            <a:r>
              <a:rPr lang="ru-RU" sz="2300" b="1" dirty="0"/>
              <a:t> 06.09.2022 №1</a:t>
            </a:r>
            <a:r>
              <a:rPr lang="en-US" sz="2300" b="1" dirty="0"/>
              <a:t>/</a:t>
            </a:r>
            <a:r>
              <a:rPr lang="uk-UA" sz="2300" b="1" dirty="0"/>
              <a:t>10258-22 та від 29.09.2022 №1</a:t>
            </a:r>
            <a:r>
              <a:rPr lang="en-US" sz="2300" b="1" dirty="0"/>
              <a:t>/</a:t>
            </a:r>
            <a:r>
              <a:rPr lang="uk-UA" sz="2300" b="1" dirty="0"/>
              <a:t>11471-22 (рекомендації щодо роботи АВ в умовах дистанційного навчання під час воєнного стану та недопущення порушення трудових прав </a:t>
            </a:r>
            <a:r>
              <a:rPr lang="uk-UA" sz="2300" b="1" dirty="0" err="1"/>
              <a:t>педпрацівників</a:t>
            </a:r>
            <a:r>
              <a:rPr lang="uk-UA" sz="2300" b="1" dirty="0"/>
              <a:t>, які виконують функції АВ)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uk-UA" sz="2300" b="1" dirty="0"/>
              <a:t>Постанова КМУ «Про затвердження Порядку та умов надання субвенції з державного бюджету місцевим бюджетам на надання державної підтримки особам з ООП» (14.02.2017 р. №88)</a:t>
            </a:r>
            <a:endParaRPr lang="ru-RU" sz="23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9404591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3587</TotalTime>
  <Words>1510</Words>
  <Application>Microsoft Office PowerPoint</Application>
  <PresentationFormat>Экран (4:3)</PresentationFormat>
  <Paragraphs>169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9" baseType="lpstr">
      <vt:lpstr>맑은 고딕</vt:lpstr>
      <vt:lpstr>Arial</vt:lpstr>
      <vt:lpstr>Arial Black</vt:lpstr>
      <vt:lpstr>Calibri</vt:lpstr>
      <vt:lpstr>Century Gothic</vt:lpstr>
      <vt:lpstr>HY그래픽M</vt:lpstr>
      <vt:lpstr>Times New Roman</vt:lpstr>
      <vt:lpstr>Trebuchet MS</vt:lpstr>
      <vt:lpstr>Wingdings</vt:lpstr>
      <vt:lpstr>Wingdings 2</vt:lpstr>
      <vt:lpstr>Wingdings 3</vt:lpstr>
      <vt:lpstr>Грань</vt:lpstr>
      <vt:lpstr>Нормативно-правове забезпечення інклюзивної освіти. Ведення ділової документації</vt:lpstr>
      <vt:lpstr>Міжнародні документи:</vt:lpstr>
      <vt:lpstr>Міжнародні документи:</vt:lpstr>
      <vt:lpstr>Міжнародні документи:</vt:lpstr>
      <vt:lpstr>Міжнародні документи:</vt:lpstr>
      <vt:lpstr>Міжнародні документи:</vt:lpstr>
      <vt:lpstr>Нормативно-правові документи:</vt:lpstr>
      <vt:lpstr>Нормативно-правові документи:</vt:lpstr>
      <vt:lpstr>Нормативно-правові документи:</vt:lpstr>
      <vt:lpstr>Нормативно-правові документи: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Документація асистента вчителя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супроводу дітей з особливими освітніми потребами</dc:title>
  <dc:creator>Chopyks</dc:creator>
  <cp:lastModifiedBy>Пользователь Windows</cp:lastModifiedBy>
  <cp:revision>151</cp:revision>
  <dcterms:created xsi:type="dcterms:W3CDTF">2018-02-14T11:54:31Z</dcterms:created>
  <dcterms:modified xsi:type="dcterms:W3CDTF">2023-11-22T07:40:14Z</dcterms:modified>
</cp:coreProperties>
</file>